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2"/>
  </p:notesMasterIdLst>
  <p:sldIdLst>
    <p:sldId id="256" r:id="rId5"/>
    <p:sldId id="426" r:id="rId6"/>
    <p:sldId id="427" r:id="rId7"/>
    <p:sldId id="428" r:id="rId8"/>
    <p:sldId id="326" r:id="rId9"/>
    <p:sldId id="327" r:id="rId10"/>
    <p:sldId id="328" r:id="rId11"/>
    <p:sldId id="330" r:id="rId12"/>
    <p:sldId id="318" r:id="rId13"/>
    <p:sldId id="329" r:id="rId14"/>
    <p:sldId id="331" r:id="rId15"/>
    <p:sldId id="352" r:id="rId16"/>
    <p:sldId id="349" r:id="rId17"/>
    <p:sldId id="348" r:id="rId18"/>
    <p:sldId id="341" r:id="rId19"/>
    <p:sldId id="354" r:id="rId20"/>
    <p:sldId id="358" r:id="rId21"/>
    <p:sldId id="355" r:id="rId22"/>
    <p:sldId id="410" r:id="rId23"/>
    <p:sldId id="359" r:id="rId24"/>
    <p:sldId id="754" r:id="rId25"/>
    <p:sldId id="755" r:id="rId26"/>
    <p:sldId id="757" r:id="rId27"/>
    <p:sldId id="758" r:id="rId28"/>
    <p:sldId id="356" r:id="rId29"/>
    <p:sldId id="760" r:id="rId30"/>
    <p:sldId id="357" r:id="rId31"/>
    <p:sldId id="363" r:id="rId32"/>
    <p:sldId id="422" r:id="rId33"/>
    <p:sldId id="35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765" r:id="rId47"/>
    <p:sldId id="377" r:id="rId48"/>
    <p:sldId id="378" r:id="rId49"/>
    <p:sldId id="380" r:id="rId50"/>
    <p:sldId id="309" r:id="rId51"/>
    <p:sldId id="310" r:id="rId52"/>
    <p:sldId id="384" r:id="rId53"/>
    <p:sldId id="381" r:id="rId54"/>
    <p:sldId id="406" r:id="rId55"/>
    <p:sldId id="750" r:id="rId56"/>
    <p:sldId id="761" r:id="rId57"/>
    <p:sldId id="759" r:id="rId58"/>
    <p:sldId id="751" r:id="rId59"/>
    <p:sldId id="431" r:id="rId60"/>
    <p:sldId id="762" r:id="rId61"/>
    <p:sldId id="767" r:id="rId62"/>
    <p:sldId id="753" r:id="rId63"/>
    <p:sldId id="749" r:id="rId64"/>
    <p:sldId id="763" r:id="rId65"/>
    <p:sldId id="430" r:id="rId66"/>
    <p:sldId id="423" r:id="rId67"/>
    <p:sldId id="766" r:id="rId68"/>
    <p:sldId id="416" r:id="rId69"/>
    <p:sldId id="379" r:id="rId70"/>
    <p:sldId id="764" r:id="rId7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C5DB"/>
    <a:srgbClr val="E9F1F9"/>
    <a:srgbClr val="C0CFE2"/>
    <a:srgbClr val="709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3" autoAdjust="0"/>
    <p:restoredTop sz="92109"/>
  </p:normalViewPr>
  <p:slideViewPr>
    <p:cSldViewPr snapToGrid="0" snapToObjects="1">
      <p:cViewPr varScale="1">
        <p:scale>
          <a:sx n="113" d="100"/>
          <a:sy n="113" d="100"/>
        </p:scale>
        <p:origin x="12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CF543-0EFE-3A48-8383-A897E9F1CD4D}" type="datetimeFigureOut">
              <a:rPr lang="de-DE" smtClean="0"/>
              <a:t>10.12.24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38AE3-AB8D-5A47-866E-F27BD467E9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1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78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40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511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957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33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139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13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68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766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68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634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952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879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147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797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4BF30-C8DD-337C-D17D-87AFE0CF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CD45D4E-EE81-74A3-E611-55AAF673F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DEE871-561D-49C5-619A-005FC9CD1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2E38E1-7E27-2831-EBAD-15EC528A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990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234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017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005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784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88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764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350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831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918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826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144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96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8310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759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420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34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578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92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8485-AF02-F6BD-C59E-FB41079F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AA782D-B68B-9FAB-2FDD-05C4A77061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5E6FE0-A50B-9101-8E07-83AB5A334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DE9AC7-010C-C8E3-600C-850258272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9440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0192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598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818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5560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9415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2948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4002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3DB5-A59E-1311-14AD-133473210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154B04-67D6-342E-BB02-84F365883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056BE2F-D851-A59C-8F52-73B6D6D53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387B-9189-513E-B556-8B51DE7B9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98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244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6746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3063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5132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6CC62-4019-F308-3A12-03A8CCCA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D0A43E-6120-C020-6D0D-3F54B1374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7919AC-E3CB-4ABC-34EC-3F1426889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3A0FFF-4C3F-2B28-3A45-0137BB11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904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E2BC7-4928-2F29-8BCD-1276B933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468EAE9-3F2E-EBCA-0846-E32B51F64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41CFD32-DE73-9B71-FC05-4812188F3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2EA0DF-A963-3309-D2E5-0B4D2F111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0620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3598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3973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F8F6-2DDB-3D16-82B3-30EB52076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E755CA-9171-D0BC-4107-5EF1C6D132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A65ABB1-62BF-DF32-5D33-5E14424E0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B864E3-10BB-91E2-4114-11101781C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9004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4356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pPr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57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662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0F83A-2D1A-537D-3DF2-2C0FFC975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44E769-EF94-1B80-F799-A701509E4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E55268-11F6-12A5-C84E-27858705D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4BE983-1E0B-6B53-EC6D-F81A2FA859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pPr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8210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7105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9635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6C27-39B3-2C9C-4005-171530426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6EBC38-22E6-42DD-B35F-F704CDC9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F732F7-620F-3928-7175-9DE8EA952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065E4D-9E38-6FBA-B089-1D2D6407F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544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1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081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38AE3-AB8D-5A47-866E-F27BD467E9E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4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3FD6-0356-614D-8A69-D1D97C078081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98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2C557-F469-9E4A-B732-2CC4BB5E4A08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1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03807-B683-3941-BDB7-67D4EE8D132F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81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08.12.2015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www.phaesun.com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CA15-FF7D-4B95-8ABA-3543247A70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943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82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62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2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2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4FBAE-F24E-4943-94FA-B1406F703F2E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Giz tans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www.pv.pa.com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7115175" y="274638"/>
            <a:ext cx="1852362" cy="1891046"/>
          </a:xfrm>
        </p:spPr>
        <p:txBody>
          <a:bodyPr/>
          <a:lstStyle/>
          <a:p>
            <a:r>
              <a:rPr lang="en-US"/>
              <a:t>pvpa ssws at work</a:t>
            </a:r>
          </a:p>
        </p:txBody>
      </p:sp>
    </p:spTree>
    <p:extLst>
      <p:ext uri="{BB962C8B-B14F-4D97-AF65-F5344CB8AC3E}">
        <p14:creationId xmlns:p14="http://schemas.microsoft.com/office/powerpoint/2010/main" val="2206954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79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54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5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0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7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9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72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8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ED48F-87C0-4E4E-8119-5BA408D73127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6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8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28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50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73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5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23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8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0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62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FB27-2A03-6743-9CB9-7F0F46C78926}" type="datetime1">
              <a:rPr lang="de-DE" smtClean="0"/>
              <a:t>10.12.24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232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96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5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51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5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45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0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AAAF-9B59-C445-9BAC-CCF92E304DC0}" type="datetime1">
              <a:rPr lang="de-DE" smtClean="0"/>
              <a:t>10.12.24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24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6DDE-1D3A-4441-8A4C-584376AAB49E}" type="datetime1">
              <a:rPr lang="de-DE" smtClean="0"/>
              <a:t>10.12.24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36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3532-1927-6E42-8E72-E818C57C49B9}" type="datetime1">
              <a:rPr lang="de-DE" smtClean="0"/>
              <a:t>10.12.24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4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47881-A303-EE41-BF49-AE5C77FA6C4D}" type="datetime1">
              <a:rPr lang="de-DE" smtClean="0"/>
              <a:t>10.12.24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87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7C05-0D41-5041-BD73-277C61DF1BB7}" type="datetime1">
              <a:rPr lang="de-DE" smtClean="0"/>
              <a:t>10.12.24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9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4181-971C-9148-BE6F-9F9770CD468E}" type="datetime1">
              <a:rPr lang="de-DE" smtClean="0"/>
              <a:t>10.12.24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EAFC-B743-6945-85D2-C1780FD6ED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84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9724-AC29-2549-BDFD-FDC9C0246E7B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6F2B7-8349-5F40-BC92-1F58A2EE3F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9CBF3-66EB-4045-844D-2D92E719CF46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8BE0-F030-0E40-B81D-4AEDBA02D4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8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D71B3-09AE-FD45-AC94-662A6CBBCE84}" type="datetimeFigureOut">
              <a:t>10.12.24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EE04-B5E0-6A49-803C-EF49CBFEE46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4.png"/><Relationship Id="rId5" Type="http://schemas.openxmlformats.org/officeDocument/2006/relationships/image" Target="../media/image21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.tiff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tiff"/><Relationship Id="rId17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24.png"/><Relationship Id="rId15" Type="http://schemas.openxmlformats.org/officeDocument/2006/relationships/image" Target="../media/image43.tiff"/><Relationship Id="rId10" Type="http://schemas.openxmlformats.org/officeDocument/2006/relationships/image" Target="../media/image38.png"/><Relationship Id="rId19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37.jpeg"/><Relationship Id="rId14" Type="http://schemas.openxmlformats.org/officeDocument/2006/relationships/image" Target="../media/image42.tif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48.jpeg"/><Relationship Id="rId5" Type="http://schemas.openxmlformats.org/officeDocument/2006/relationships/image" Target="../media/image45.png"/><Relationship Id="rId1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7.png"/><Relationship Id="rId1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4.png"/><Relationship Id="rId1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12" Type="http://schemas.microsoft.com/office/2007/relationships/hdphoto" Target="../media/hdphoto12.wdp"/><Relationship Id="rId17" Type="http://schemas.openxmlformats.org/officeDocument/2006/relationships/image" Target="../media/image5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1.jpe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52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lYvYg4jlwnQ" TargetMode="External"/><Relationship Id="rId5" Type="http://schemas.openxmlformats.org/officeDocument/2006/relationships/image" Target="../media/image55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57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tiff"/><Relationship Id="rId11" Type="http://schemas.openxmlformats.org/officeDocument/2006/relationships/image" Target="../media/image1.jpeg"/><Relationship Id="rId5" Type="http://schemas.openxmlformats.org/officeDocument/2006/relationships/image" Target="../media/image24.png"/><Relationship Id="rId10" Type="http://schemas.openxmlformats.org/officeDocument/2006/relationships/hyperlink" Target="https://www.facebook.com/solar.business.essentials/?ref=bookmarks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59.jpe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microsoft.com/office/2007/relationships/hdphoto" Target="../media/hdphoto15.wdp"/><Relationship Id="rId2" Type="http://schemas.openxmlformats.org/officeDocument/2006/relationships/notesSlide" Target="../notesSlides/notesSlide21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3.png"/><Relationship Id="rId5" Type="http://schemas.openxmlformats.org/officeDocument/2006/relationships/image" Target="../media/image1.jpeg"/><Relationship Id="rId15" Type="http://schemas.openxmlformats.org/officeDocument/2006/relationships/image" Target="../media/image65.png"/><Relationship Id="rId10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8.wdp"/><Relationship Id="rId5" Type="http://schemas.openxmlformats.org/officeDocument/2006/relationships/image" Target="../media/image1.jpe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66.png"/><Relationship Id="rId1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74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77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microsoft.com/office/2007/relationships/hdphoto" Target="../media/hdphoto21.wdp"/><Relationship Id="rId5" Type="http://schemas.openxmlformats.org/officeDocument/2006/relationships/image" Target="../media/image80.jpeg"/><Relationship Id="rId15" Type="http://schemas.openxmlformats.org/officeDocument/2006/relationships/image" Target="../media/image6.pn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microsoft.com/office/2007/relationships/hdphoto" Target="../media/hdphoto20.wdp"/><Relationship Id="rId14" Type="http://schemas.openxmlformats.org/officeDocument/2006/relationships/image" Target="../media/image5.tif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11" Type="http://schemas.openxmlformats.org/officeDocument/2006/relationships/image" Target="../media/image5.tiff"/><Relationship Id="rId5" Type="http://schemas.openxmlformats.org/officeDocument/2006/relationships/image" Target="../media/image85.jpe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6.png"/><Relationship Id="rId5" Type="http://schemas.openxmlformats.org/officeDocument/2006/relationships/image" Target="../media/image88.jpeg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microsoft.com/office/2007/relationships/hdphoto" Target="../media/hdphoto23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6.png"/><Relationship Id="rId5" Type="http://schemas.openxmlformats.org/officeDocument/2006/relationships/image" Target="../media/image93.jpeg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11" Type="http://schemas.openxmlformats.org/officeDocument/2006/relationships/image" Target="../media/image5.tiff"/><Relationship Id="rId5" Type="http://schemas.openxmlformats.org/officeDocument/2006/relationships/image" Target="../media/image9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11" Type="http://schemas.openxmlformats.org/officeDocument/2006/relationships/image" Target="../media/image6.png"/><Relationship Id="rId5" Type="http://schemas.openxmlformats.org/officeDocument/2006/relationships/image" Target="../media/image97.jpeg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2.png"/><Relationship Id="rId7" Type="http://schemas.openxmlformats.org/officeDocument/2006/relationships/image" Target="../media/image102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5.tiff"/><Relationship Id="rId5" Type="http://schemas.openxmlformats.org/officeDocument/2006/relationships/image" Target="../media/image100.jpe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1.jpeg"/><Relationship Id="rId5" Type="http://schemas.openxmlformats.org/officeDocument/2006/relationships/image" Target="../media/image104.png"/><Relationship Id="rId10" Type="http://schemas.openxmlformats.org/officeDocument/2006/relationships/image" Target="../media/image107.jpeg"/><Relationship Id="rId4" Type="http://schemas.openxmlformats.org/officeDocument/2006/relationships/image" Target="../media/image3.png"/><Relationship Id="rId9" Type="http://schemas.openxmlformats.org/officeDocument/2006/relationships/image" Target="../media/image106.jpeg"/><Relationship Id="rId1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11.tif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11" Type="http://schemas.openxmlformats.org/officeDocument/2006/relationships/image" Target="../media/image6.png"/><Relationship Id="rId5" Type="http://schemas.openxmlformats.org/officeDocument/2006/relationships/image" Target="../media/image112.jpeg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2.png"/><Relationship Id="rId7" Type="http://schemas.openxmlformats.org/officeDocument/2006/relationships/image" Target="../media/image119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11" Type="http://schemas.openxmlformats.org/officeDocument/2006/relationships/image" Target="../media/image5.tiff"/><Relationship Id="rId5" Type="http://schemas.openxmlformats.org/officeDocument/2006/relationships/image" Target="../media/image117.jpe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3.jpeg"/><Relationship Id="rId12" Type="http://schemas.openxmlformats.org/officeDocument/2006/relationships/image" Target="../media/image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11" Type="http://schemas.openxmlformats.org/officeDocument/2006/relationships/image" Target="../media/image4.png"/><Relationship Id="rId5" Type="http://schemas.openxmlformats.org/officeDocument/2006/relationships/image" Target="../media/image121.jpeg"/><Relationship Id="rId10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29.png"/><Relationship Id="rId4" Type="http://schemas.openxmlformats.org/officeDocument/2006/relationships/image" Target="../media/image3.png"/><Relationship Id="rId9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31.png"/><Relationship Id="rId4" Type="http://schemas.openxmlformats.org/officeDocument/2006/relationships/image" Target="../media/image3.png"/><Relationship Id="rId9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32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5.png"/><Relationship Id="rId5" Type="http://schemas.openxmlformats.org/officeDocument/2006/relationships/image" Target="../media/image1.jpeg"/><Relationship Id="rId10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0.png"/><Relationship Id="rId5" Type="http://schemas.openxmlformats.org/officeDocument/2006/relationships/image" Target="../media/image1.jpeg"/><Relationship Id="rId10" Type="http://schemas.openxmlformats.org/officeDocument/2006/relationships/image" Target="../media/image139.png"/><Relationship Id="rId4" Type="http://schemas.openxmlformats.org/officeDocument/2006/relationships/image" Target="../media/image3.png"/><Relationship Id="rId9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10" Type="http://schemas.openxmlformats.org/officeDocument/2006/relationships/image" Target="../media/image143.png"/><Relationship Id="rId4" Type="http://schemas.openxmlformats.org/officeDocument/2006/relationships/image" Target="../media/image3.png"/><Relationship Id="rId9" Type="http://schemas.openxmlformats.org/officeDocument/2006/relationships/image" Target="../media/image1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44.tiff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7.png"/><Relationship Id="rId5" Type="http://schemas.openxmlformats.org/officeDocument/2006/relationships/image" Target="../media/image1.jpeg"/><Relationship Id="rId10" Type="http://schemas.openxmlformats.org/officeDocument/2006/relationships/image" Target="../media/image146.png"/><Relationship Id="rId4" Type="http://schemas.openxmlformats.org/officeDocument/2006/relationships/image" Target="../media/image3.png"/><Relationship Id="rId9" Type="http://schemas.openxmlformats.org/officeDocument/2006/relationships/image" Target="../media/image1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50.jpeg"/><Relationship Id="rId12" Type="http://schemas.openxmlformats.org/officeDocument/2006/relationships/image" Target="../media/image5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11" Type="http://schemas.openxmlformats.org/officeDocument/2006/relationships/image" Target="../media/image4.png"/><Relationship Id="rId5" Type="http://schemas.openxmlformats.org/officeDocument/2006/relationships/image" Target="../media/image148.jpeg"/><Relationship Id="rId10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52.tiff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2.png"/><Relationship Id="rId7" Type="http://schemas.openxmlformats.org/officeDocument/2006/relationships/image" Target="../media/image15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8.wdp"/><Relationship Id="rId11" Type="http://schemas.openxmlformats.org/officeDocument/2006/relationships/image" Target="../media/image5.tiff"/><Relationship Id="rId5" Type="http://schemas.openxmlformats.org/officeDocument/2006/relationships/image" Target="../media/image153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Relationship Id="rId9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6.png"/><Relationship Id="rId5" Type="http://schemas.openxmlformats.org/officeDocument/2006/relationships/image" Target="../media/image13.jpeg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5.tif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152400" y="1381240"/>
            <a:ext cx="9239996" cy="699327"/>
          </a:xfrm>
        </p:spPr>
        <p:txBody>
          <a:bodyPr>
            <a:noAutofit/>
          </a:bodyPr>
          <a:lstStyle/>
          <a:p>
            <a:r>
              <a:rPr lang="de-DE" sz="3600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Capacity</a:t>
            </a:r>
            <a:r>
              <a:rPr lang="de-DE" sz="3600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Building </a:t>
            </a:r>
            <a:r>
              <a:rPr lang="de-DE" sz="3600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for Solar Energy Use</a:t>
            </a:r>
          </a:p>
          <a:p>
            <a:r>
              <a:rPr lang="de-DE" sz="2800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Introduction to the </a:t>
            </a:r>
            <a:endParaRPr lang="de-DE" sz="2800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sz="2800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German Solar Academy Network (GSAN)</a:t>
            </a:r>
          </a:p>
          <a:p>
            <a:endParaRPr lang="de-DE" sz="2800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endParaRPr lang="de-DE" sz="2800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7375" y="3011025"/>
            <a:ext cx="87939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sz="2400" b="1" dirty="0">
                <a:solidFill>
                  <a:srgbClr val="FF0000"/>
                </a:solidFill>
              </a:rPr>
              <a:t>Solar Quality Awareness Raising, Know-how Transfer </a:t>
            </a:r>
          </a:p>
          <a:p>
            <a:pPr algn="ctr"/>
            <a:r>
              <a:rPr lang="de-DE" sz="2400" b="1" dirty="0">
                <a:solidFill>
                  <a:srgbClr val="FF0000"/>
                </a:solidFill>
              </a:rPr>
              <a:t>and Business Matchmaking</a:t>
            </a: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algn="ctr"/>
            <a:r>
              <a:rPr lang="de-DE" sz="2000" dirty="0"/>
              <a:t>PV-Projects Agency, Berlin</a:t>
            </a:r>
          </a:p>
          <a:p>
            <a:pPr algn="ctr"/>
            <a:r>
              <a:rPr lang="de-DE" sz="2000" dirty="0"/>
              <a:t>Matthias Raab, Managing </a:t>
            </a:r>
            <a:r>
              <a:rPr lang="de-DE" sz="2000" dirty="0" err="1"/>
              <a:t>Director</a:t>
            </a:r>
            <a:endParaRPr lang="de-DE" sz="2000" dirty="0"/>
          </a:p>
          <a:p>
            <a:pPr algn="ctr"/>
            <a:endParaRPr lang="de-DE" sz="800" dirty="0"/>
          </a:p>
          <a:p>
            <a:pPr algn="ctr"/>
            <a:r>
              <a:rPr lang="de-DE" sz="2000" i="1" dirty="0"/>
              <a:t>20</a:t>
            </a:r>
            <a:r>
              <a:rPr lang="de-DE" sz="2000" i="1" baseline="30000" dirty="0"/>
              <a:t>th</a:t>
            </a:r>
            <a:r>
              <a:rPr lang="de-DE" sz="2000" i="1" dirty="0"/>
              <a:t> WIPRO Conference</a:t>
            </a:r>
          </a:p>
          <a:p>
            <a:pPr algn="ctr"/>
            <a:r>
              <a:rPr lang="de-DE" sz="2000" b="1" i="1" dirty="0" err="1"/>
              <a:t>December</a:t>
            </a:r>
            <a:r>
              <a:rPr lang="de-DE" sz="2000" b="1" i="1" dirty="0"/>
              <a:t> 11, 2024, Dresden, Germany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8" name="Picture 12" descr="C:\Eigene Dateien\_PV-Projects Agency\neues Logo PV-P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78316" y="5614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BC96CAC-EEB4-4755-A953-E231C7D750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75" y="5571415"/>
            <a:ext cx="1553240" cy="690772"/>
          </a:xfrm>
          <a:prstGeom prst="rect">
            <a:avLst/>
          </a:prstGeom>
        </p:spPr>
      </p:pic>
      <p:pic>
        <p:nvPicPr>
          <p:cNvPr id="22" name="Bild 5">
            <a:extLst>
              <a:ext uri="{FF2B5EF4-FFF2-40B4-BE49-F238E27FC236}">
                <a16:creationId xmlns:a16="http://schemas.microsoft.com/office/drawing/2014/main" id="{1A8308D7-85D6-454E-BAAA-0DDC176B9E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547E664-AA29-42A4-8F73-EDCC1306B2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DD1834-8C8A-9F6A-2BD8-10FFA378A6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78" y="5345573"/>
            <a:ext cx="1046422" cy="9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5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...with a lot of advantages 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  <a:sym typeface="Wingdings"/>
              </a:rPr>
              <a:t>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....!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3382" y="1973841"/>
            <a:ext cx="84447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Independence from the public grid (instabilities) and other fuels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System size can easily be adapted to user/community needs 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Combination of RE and conventional technologies possible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Often a very cost-competitive solution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Long lasting solution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Low maintenance costs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No pollution/noise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altLang="de-DE" sz="2000" dirty="0"/>
              <a:t>No costly grid extension necessary</a:t>
            </a:r>
            <a:r>
              <a:rPr lang="de-DE" altLang="de-DE" sz="2000" dirty="0"/>
              <a:t>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4" name="Picture 4" descr="shs 1 cop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555" y="3334811"/>
            <a:ext cx="2400300" cy="16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Zeichnung neu_englisch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618" y="4843871"/>
            <a:ext cx="2400300" cy="134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EAF4AAC-DD98-41CF-B2CA-06A1ACD9F6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3E31BF37-8485-4A76-8047-89E265044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3B80942E-75D5-48D2-8952-9ADF466B9F1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7705A45-798B-46EF-95E0-1508AD7BA14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6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But unfortunately ..a lack of experts  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  <a:sym typeface="Wingdings"/>
              </a:rPr>
              <a:t>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....!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73382" y="1832613"/>
            <a:ext cx="6811865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-&gt; What is needed is…</a:t>
            </a:r>
          </a:p>
          <a:p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Manpower</a:t>
            </a:r>
            <a:r>
              <a:rPr lang="en-US" dirty="0"/>
              <a:t>, </a:t>
            </a:r>
            <a:r>
              <a:rPr lang="en-US" b="1" dirty="0"/>
              <a:t>skilled</a:t>
            </a:r>
            <a:r>
              <a:rPr lang="en-US" dirty="0"/>
              <a:t> people </a:t>
            </a:r>
            <a:r>
              <a:rPr lang="en-US" b="1" dirty="0"/>
              <a:t>inside</a:t>
            </a:r>
            <a:r>
              <a:rPr lang="en-US" dirty="0"/>
              <a:t> the markets (“close” to the </a:t>
            </a:r>
          </a:p>
          <a:p>
            <a:r>
              <a:rPr lang="en-US" dirty="0"/>
              <a:t>	customer) that are able to cooperate/work with solar </a:t>
            </a:r>
          </a:p>
          <a:p>
            <a:r>
              <a:rPr lang="en-US" dirty="0"/>
              <a:t>	system providers and/or component manufacturers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Sales and Marketing know-how </a:t>
            </a:r>
            <a:r>
              <a:rPr lang="en-US" dirty="0"/>
              <a:t>is necessary (incl. the last mile)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Business</a:t>
            </a:r>
            <a:r>
              <a:rPr lang="en-US" dirty="0"/>
              <a:t> skills (accounting, logistics, project planning and financing)</a:t>
            </a:r>
          </a:p>
          <a:p>
            <a:pPr marL="171450" indent="-171450">
              <a:buFont typeface="Arial" charset="0"/>
              <a:buChar char="•"/>
            </a:pPr>
            <a:endParaRPr lang="en-US" sz="10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And above </a:t>
            </a:r>
            <a:r>
              <a:rPr lang="en-US" b="1" dirty="0"/>
              <a:t>all installation personnel</a:t>
            </a:r>
          </a:p>
        </p:txBody>
      </p:sp>
      <p:pic>
        <p:nvPicPr>
          <p:cNvPr id="13" name="Grafik 6" descr="Bau und Wohnweis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11" y="4570813"/>
            <a:ext cx="2323473" cy="154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Eigene Dateien\_PV-Projects Agency\B_Projekte\B2_Kunden_Projekte\AHK GRP Renac Indien\P108095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324" y="1887279"/>
            <a:ext cx="2043609" cy="15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34" descr="C:\Eigene Dateien\_PV-Projects Agency\B_Projekte\B2_Kunden_Projekte\AHK GRP Renac Indien\P108095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2009" y="3752321"/>
            <a:ext cx="1475924" cy="188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955161" y="4570813"/>
            <a:ext cx="37978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/>
              <a:t>Reliable, capable, </a:t>
            </a:r>
            <a:r>
              <a:rPr lang="en-US"/>
              <a:t>efficient and </a:t>
            </a:r>
          </a:p>
          <a:p>
            <a:r>
              <a:rPr lang="en-US" b="1"/>
              <a:t>	effective (interesting) partners </a:t>
            </a:r>
          </a:p>
          <a:p>
            <a:r>
              <a:rPr lang="en-US"/>
              <a:t> 	for international active or</a:t>
            </a:r>
          </a:p>
          <a:p>
            <a:r>
              <a:rPr lang="en-US"/>
              <a:t>	(bigger) national solar companies </a:t>
            </a:r>
          </a:p>
          <a:p>
            <a:endParaRPr lang="en-US"/>
          </a:p>
        </p:txBody>
      </p:sp>
      <p:pic>
        <p:nvPicPr>
          <p:cNvPr id="14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CAE12A1F-C874-45E2-9D42-291C16E2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1EDB1384-B3F1-41AE-AF79-5D578D6C94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2EBB86C-1819-4722-971D-99B87395FEB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2404D9D-3585-4EA4-8502-822A3704298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2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Capacity Building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68682" y="1807213"/>
            <a:ext cx="79467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/>
              <a:t>PV-PA is partner</a:t>
            </a:r>
            <a:r>
              <a:rPr lang="de-DE" b="1"/>
              <a:t> </a:t>
            </a:r>
            <a:r>
              <a:rPr lang="de-DE"/>
              <a:t>of the International Institute for Sustainability Management (IISM)</a:t>
            </a:r>
          </a:p>
          <a:p>
            <a:pPr algn="ctr"/>
            <a:r>
              <a:rPr lang="de-DE"/>
              <a:t>at </a:t>
            </a:r>
            <a:r>
              <a:rPr lang="de-DE" b="1"/>
              <a:t>SRH Hochschule Berlin </a:t>
            </a:r>
          </a:p>
          <a:p>
            <a:pPr algn="ctr"/>
            <a:endParaRPr lang="de-DE" b="1"/>
          </a:p>
          <a:p>
            <a:pPr algn="ctr"/>
            <a:r>
              <a:rPr lang="de-DE"/>
              <a:t>Main focus on (intensive) </a:t>
            </a:r>
            <a:r>
              <a:rPr lang="de-DE" b="1"/>
              <a:t>vocational training </a:t>
            </a:r>
            <a:r>
              <a:rPr lang="de-DE"/>
              <a:t>-</a:t>
            </a:r>
            <a:r>
              <a:rPr lang="de-DE" b="1"/>
              <a:t> </a:t>
            </a:r>
            <a:r>
              <a:rPr lang="de-DE" u="sng"/>
              <a:t>nationally and internationally</a:t>
            </a:r>
          </a:p>
          <a:p>
            <a:pPr algn="ctr"/>
            <a:endParaRPr lang="de-DE" cap="small" spc="200" dirty="0" err="1">
              <a:solidFill>
                <a:schemeClr val="accent3">
                  <a:lumMod val="60000"/>
                  <a:lumOff val="40000"/>
                </a:schemeClr>
              </a:solidFill>
              <a:latin typeface="Myriad Pro"/>
              <a:cs typeface="Myriad Pro"/>
            </a:endParaRPr>
          </a:p>
          <a:p>
            <a:pPr marL="285750" indent="-285750" algn="ctr">
              <a:buFont typeface="Arial" charset="0"/>
              <a:buChar char="•"/>
            </a:pPr>
            <a:endParaRPr lang="de-DE" cap="small" spc="200" dirty="0" err="1">
              <a:solidFill>
                <a:schemeClr val="accent3">
                  <a:lumMod val="60000"/>
                  <a:lumOff val="40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866" y="3189126"/>
            <a:ext cx="1495149" cy="425017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08" y="3189126"/>
            <a:ext cx="1829461" cy="236332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23" y="3189126"/>
            <a:ext cx="1769631" cy="2359507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13D1DAAD-FD1C-4E76-BFBC-1000DB4A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9DC7139-EA8A-4CF1-9B66-B74DC6C18C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20643794-CAEA-4500-A828-34DB88CF8C8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A42BD0D-4599-4CBC-9C5E-F432659597E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2E9CC-6147-05AE-12D3-767C8099204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10" y="3668187"/>
            <a:ext cx="2482062" cy="6610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81142D-84E0-EEEC-534E-1EA621F058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9311" y="4360915"/>
            <a:ext cx="2971800" cy="19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In Germany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4482" y="1908813"/>
            <a:ext cx="8769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b="1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„</a:t>
            </a:r>
            <a:r>
              <a:rPr lang="de-DE" b="1" dirty="0"/>
              <a:t>The international Solar Employee/Entrepreneur (TiSE/E)</a:t>
            </a:r>
            <a:r>
              <a:rPr lang="de-DE" dirty="0"/>
              <a:t>“ Program of PV-Projects Agency in cooperation with SRH Hochschule Berlin</a:t>
            </a:r>
          </a:p>
          <a:p>
            <a:pPr marL="285750" indent="-285750">
              <a:buFont typeface="Arial" charset="0"/>
              <a:buChar char="•"/>
            </a:pPr>
            <a:endParaRPr lang="de-DE" sz="800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1st SRH Solar Winter School (1.SSWS) Jan/Feb 2016 in Berlin</a:t>
            </a:r>
          </a:p>
          <a:p>
            <a:endParaRPr lang="de-DE" sz="600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511" y="3355036"/>
            <a:ext cx="4012389" cy="226348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057" y="3227714"/>
            <a:ext cx="1578085" cy="236712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39" y="3262616"/>
            <a:ext cx="1762572" cy="2350096"/>
          </a:xfrm>
          <a:prstGeom prst="rect">
            <a:avLst/>
          </a:prstGeom>
        </p:spPr>
      </p:pic>
      <p:pic>
        <p:nvPicPr>
          <p:cNvPr id="17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EA1D4BDA-AB32-46B4-8BFA-80C9FF1A6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A6A4D71-02B7-41C5-A5F5-5A677765D60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2" name="Bild 5">
            <a:extLst>
              <a:ext uri="{FF2B5EF4-FFF2-40B4-BE49-F238E27FC236}">
                <a16:creationId xmlns:a16="http://schemas.microsoft.com/office/drawing/2014/main" id="{7DB30594-79AF-47E2-88E5-D2ECC909C9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B5C2B1C-FCE8-46D3-948C-DBADA8FF2DC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7745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SRH Solar Winter School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45418" y="3677811"/>
            <a:ext cx="51606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 </a:t>
            </a:r>
            <a:r>
              <a:rPr lang="de-DE" dirty="0" err="1"/>
              <a:t>teaching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concise</a:t>
            </a:r>
            <a:r>
              <a:rPr lang="de-DE" dirty="0"/>
              <a:t>, </a:t>
            </a:r>
            <a:r>
              <a:rPr lang="de-DE" dirty="0" err="1"/>
              <a:t>clear</a:t>
            </a:r>
            <a:r>
              <a:rPr lang="de-DE" dirty="0"/>
              <a:t>, relevant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daily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, </a:t>
            </a:r>
            <a:r>
              <a:rPr lang="de-DE" dirty="0" err="1"/>
              <a:t>certified</a:t>
            </a:r>
          </a:p>
          <a:p>
            <a:endParaRPr lang="de-DE" sz="800" dirty="0"/>
          </a:p>
          <a:p>
            <a:r>
              <a:rPr lang="de-DE" dirty="0" err="1"/>
              <a:t>Individuals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,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</a:p>
          <a:p>
            <a:endParaRPr lang="de-DE" sz="800" dirty="0" err="1"/>
          </a:p>
          <a:p>
            <a:r>
              <a:rPr lang="de-DE" dirty="0"/>
              <a:t>Working professionals </a:t>
            </a:r>
            <a:r>
              <a:rPr lang="de-DE" dirty="0" err="1"/>
              <a:t>employed</a:t>
            </a:r>
            <a:r>
              <a:rPr lang="de-DE" dirty="0"/>
              <a:t> in a solar </a:t>
            </a:r>
            <a:r>
              <a:rPr lang="de-DE" dirty="0" err="1"/>
              <a:t>company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freelancing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solar </a:t>
            </a:r>
            <a:r>
              <a:rPr lang="de-DE" dirty="0" err="1"/>
              <a:t>field</a:t>
            </a:r>
            <a:r>
              <a:rPr lang="de-DE" dirty="0"/>
              <a:t>, 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graduates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137966" y="1744532"/>
            <a:ext cx="92005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„The international </a:t>
            </a:r>
            <a:r>
              <a:rPr lang="de-DE" b="1" dirty="0"/>
              <a:t>Solar </a:t>
            </a:r>
            <a:r>
              <a:rPr lang="de-DE" b="1" dirty="0" err="1"/>
              <a:t>Entrepreneur/Employee</a:t>
            </a:r>
            <a:r>
              <a:rPr lang="de-DE" dirty="0" err="1"/>
              <a:t>“ (SRH-certified)</a:t>
            </a:r>
            <a:endParaRPr lang="de-DE" b="1" dirty="0" err="1"/>
          </a:p>
          <a:p>
            <a:endParaRPr lang="de-DE" b="1" dirty="0"/>
          </a:p>
          <a:p>
            <a:r>
              <a:rPr lang="de-DE" dirty="0"/>
              <a:t>Max. </a:t>
            </a:r>
            <a:r>
              <a:rPr lang="de-DE" b="1" dirty="0"/>
              <a:t>6 </a:t>
            </a:r>
            <a:r>
              <a:rPr lang="de-DE" b="1" dirty="0" err="1"/>
              <a:t>weeks</a:t>
            </a:r>
            <a:r>
              <a:rPr lang="de-DE" b="1" dirty="0"/>
              <a:t> </a:t>
            </a:r>
            <a:r>
              <a:rPr lang="de-DE" dirty="0" err="1"/>
              <a:t>program</a:t>
            </a:r>
            <a:r>
              <a:rPr lang="de-DE" dirty="0"/>
              <a:t> (</a:t>
            </a:r>
            <a:r>
              <a:rPr lang="de-DE" b="1" dirty="0"/>
              <a:t>2 </a:t>
            </a:r>
            <a:r>
              <a:rPr lang="de-DE" b="1" dirty="0" err="1"/>
              <a:t>weeks</a:t>
            </a:r>
            <a:r>
              <a:rPr lang="de-DE" b="1" dirty="0"/>
              <a:t> in Berlin + online preparation + internship, matchmaking with </a:t>
            </a:r>
          </a:p>
          <a:p>
            <a:r>
              <a:rPr lang="de-DE" b="1" dirty="0"/>
              <a:t>German Solar companies)</a:t>
            </a:r>
            <a:endParaRPr lang="de-DE" dirty="0"/>
          </a:p>
          <a:p>
            <a:endParaRPr lang="de-DE" dirty="0"/>
          </a:p>
          <a:p>
            <a:r>
              <a:rPr lang="de-DE" dirty="0"/>
              <a:t>Strong</a:t>
            </a:r>
            <a:r>
              <a:rPr lang="de-DE" b="1" dirty="0"/>
              <a:t> </a:t>
            </a:r>
            <a:r>
              <a:rPr lang="de-DE" b="1" dirty="0" err="1"/>
              <a:t>practice-oriented</a:t>
            </a:r>
            <a:r>
              <a:rPr lang="de-DE" b="1" dirty="0"/>
              <a:t> </a:t>
            </a:r>
            <a:r>
              <a:rPr lang="de-DE" b="1" dirty="0" err="1"/>
              <a:t>focus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b="1" dirty="0"/>
              <a:t> </a:t>
            </a:r>
            <a:r>
              <a:rPr lang="de-DE" b="1" dirty="0" err="1"/>
              <a:t>development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sales</a:t>
            </a:r>
            <a:r>
              <a:rPr lang="de-DE" b="1" dirty="0"/>
              <a:t> </a:t>
            </a:r>
            <a:r>
              <a:rPr lang="de-DE" b="1" dirty="0" err="1"/>
              <a:t>channels</a:t>
            </a:r>
            <a:r>
              <a:rPr lang="de-DE" b="1" dirty="0"/>
              <a:t> </a:t>
            </a:r>
            <a:r>
              <a:rPr lang="de-DE" dirty="0" err="1"/>
              <a:t>and</a:t>
            </a:r>
          </a:p>
          <a:p>
            <a:r>
              <a:rPr lang="de-DE" b="1" dirty="0"/>
              <a:t> </a:t>
            </a:r>
            <a:r>
              <a:rPr lang="de-DE" b="1" dirty="0" err="1"/>
              <a:t>economic</a:t>
            </a:r>
            <a:r>
              <a:rPr lang="de-DE" b="1" dirty="0"/>
              <a:t> </a:t>
            </a:r>
            <a:r>
              <a:rPr lang="de-DE" b="1" dirty="0" err="1"/>
              <a:t>results</a:t>
            </a:r>
            <a:endParaRPr lang="en-US" dirty="0"/>
          </a:p>
          <a:p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60" y="3957910"/>
            <a:ext cx="2896140" cy="2172105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B999C5C2-8C57-4DED-B607-69C5AF09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2D80C8-9149-4832-8999-2C1EA7D584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1069918D-9740-418E-B181-9E3CE2E4D3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58F609E-7FAD-40C4-A19F-43579B2B80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 idx="4294967295"/>
          </p:nvPr>
        </p:nvSpPr>
        <p:spPr>
          <a:xfrm>
            <a:off x="-162272" y="977197"/>
            <a:ext cx="9468543" cy="1143000"/>
          </a:xfrm>
        </p:spPr>
        <p:txBody>
          <a:bodyPr/>
          <a:lstStyle/>
          <a:p>
            <a:pPr eaLnBrk="1" hangingPunct="1"/>
            <a:r>
              <a:rPr lang="de-DE" dirty="0" err="1">
                <a:latin typeface="Arial" charset="0"/>
                <a:cs typeface="Arial" charset="0"/>
              </a:rPr>
              <a:t>Matchmaking</a:t>
            </a:r>
            <a:endParaRPr lang="en-US" b="0" dirty="0">
              <a:latin typeface="Arial" charset="0"/>
              <a:cs typeface="Arial" charset="0"/>
            </a:endParaRPr>
          </a:p>
        </p:txBody>
      </p:sp>
      <p:sp>
        <p:nvSpPr>
          <p:cNvPr id="4" name="Datumsplatzhalter 3"/>
          <p:cNvSpPr txBox="1">
            <a:spLocks noGrp="1"/>
          </p:cNvSpPr>
          <p:nvPr/>
        </p:nvSpPr>
        <p:spPr>
          <a:xfrm>
            <a:off x="457200" y="6451600"/>
            <a:ext cx="2133600" cy="433388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31F8F2B-3A59-4F94-BA55-CC9443BB9B40}" type="datetime1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10.12.24</a:t>
            </a:fld>
            <a:endParaRPr lang="de-DE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Fußzeilenplatzhalter 4"/>
          <p:cNvSpPr txBox="1">
            <a:spLocks noGrp="1"/>
          </p:cNvSpPr>
          <p:nvPr/>
        </p:nvSpPr>
        <p:spPr>
          <a:xfrm>
            <a:off x="5795963" y="6451600"/>
            <a:ext cx="2895600" cy="43338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>
                <a:solidFill>
                  <a:schemeClr val="bg1"/>
                </a:solidFill>
                <a:latin typeface="+mn-lt"/>
                <a:cs typeface="+mn-cs"/>
              </a:rPr>
              <a:t>www.phaesun.com</a:t>
            </a:r>
          </a:p>
        </p:txBody>
      </p:sp>
      <p:sp>
        <p:nvSpPr>
          <p:cNvPr id="6" name="Foliennummernplatzhalter 5"/>
          <p:cNvSpPr txBox="1">
            <a:spLocks noGrp="1"/>
          </p:cNvSpPr>
          <p:nvPr/>
        </p:nvSpPr>
        <p:spPr>
          <a:xfrm>
            <a:off x="3446463" y="6451600"/>
            <a:ext cx="2133600" cy="433388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2E97B3C-01CA-40C2-B6E9-44304FC4BEF6}" type="slidenum">
              <a:rPr lang="de-DE" sz="1200">
                <a:solidFill>
                  <a:schemeClr val="bg1"/>
                </a:solidFill>
                <a:latin typeface="+mn-lt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de-DE" sz="120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70" y="1831951"/>
            <a:ext cx="3340100" cy="472666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276" y="2039270"/>
            <a:ext cx="3311386" cy="4686028"/>
          </a:xfrm>
          <a:prstGeom prst="rect">
            <a:avLst/>
          </a:prstGeom>
        </p:spPr>
      </p:pic>
      <p:pic>
        <p:nvPicPr>
          <p:cNvPr id="8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8FA1DB61-2111-4F7F-AFAF-7B66671D6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3E7759-3B4E-40C0-B5F8-D59A825B10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1" name="Bild 5">
            <a:extLst>
              <a:ext uri="{FF2B5EF4-FFF2-40B4-BE49-F238E27FC236}">
                <a16:creationId xmlns:a16="http://schemas.microsoft.com/office/drawing/2014/main" id="{30BCEE32-85EA-4EB9-89F4-7AB60CC6A4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0B8D8E-02DE-4087-837A-AD7E570AC4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433214" y="1173985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With Leading Industry Partners 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4482" y="1985013"/>
            <a:ext cx="8769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Innovative, intensive Vocational Training Course from </a:t>
            </a:r>
            <a:r>
              <a:rPr lang="en-US" b="1" dirty="0"/>
              <a:t>Industry and Academia </a:t>
            </a:r>
          </a:p>
          <a:p>
            <a:endParaRPr lang="en-US" sz="6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Essential Business Know-how Transfer </a:t>
            </a:r>
            <a:r>
              <a:rPr lang="en-US" dirty="0"/>
              <a:t>for Future Solar Employees and Entrepreneurs</a:t>
            </a:r>
          </a:p>
          <a:p>
            <a:endParaRPr lang="en-US" sz="600" dirty="0"/>
          </a:p>
          <a:p>
            <a:pPr marL="285750" indent="-285750">
              <a:buFont typeface="Arial" charset="0"/>
              <a:buChar char="•"/>
            </a:pPr>
            <a:r>
              <a:rPr lang="de-DE" dirty="0"/>
              <a:t>Strong </a:t>
            </a:r>
            <a:r>
              <a:rPr lang="de-DE" b="1" dirty="0" err="1"/>
              <a:t>Practice-oriented</a:t>
            </a:r>
            <a:r>
              <a:rPr lang="de-DE" b="1" dirty="0"/>
              <a:t> </a:t>
            </a:r>
            <a:r>
              <a:rPr lang="de-DE" b="1" dirty="0" err="1"/>
              <a:t>Focus</a:t>
            </a:r>
            <a:r>
              <a:rPr lang="de-DE" b="1" dirty="0"/>
              <a:t> </a:t>
            </a: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  <a:p>
            <a:r>
              <a:rPr lang="de-DE" dirty="0" err="1"/>
              <a:t>	Sales</a:t>
            </a:r>
            <a:r>
              <a:rPr lang="de-DE" dirty="0"/>
              <a:t> </a:t>
            </a:r>
            <a:r>
              <a:rPr lang="de-DE" dirty="0" err="1"/>
              <a:t>Channels and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Results</a:t>
            </a:r>
          </a:p>
          <a:p>
            <a:pPr marL="285750" indent="-285750">
              <a:buFont typeface="Arial" charset="0"/>
              <a:buChar char="•"/>
            </a:pPr>
            <a:endParaRPr lang="de-DE" cap="small" spc="200" dirty="0" err="1">
              <a:solidFill>
                <a:schemeClr val="accent3">
                  <a:lumMod val="60000"/>
                  <a:lumOff val="40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907" y="1321001"/>
            <a:ext cx="1935983" cy="55033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161" y="3896735"/>
            <a:ext cx="1630914" cy="413383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24" y="5417992"/>
            <a:ext cx="1639280" cy="682750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139" y="4103948"/>
            <a:ext cx="1630916" cy="342909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093" y="4846670"/>
            <a:ext cx="1450402" cy="400311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678" y="4769925"/>
            <a:ext cx="1952005" cy="412189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82" y="4608301"/>
            <a:ext cx="1164733" cy="650309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698" y="5536743"/>
            <a:ext cx="1952975" cy="623725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718" y="4485676"/>
            <a:ext cx="1323910" cy="850856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185" y="3914577"/>
            <a:ext cx="947787" cy="45303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463" y="5364583"/>
            <a:ext cx="1235428" cy="82645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846" y="3708400"/>
            <a:ext cx="1582984" cy="1108089"/>
          </a:xfrm>
          <a:prstGeom prst="rect">
            <a:avLst/>
          </a:prstGeom>
        </p:spPr>
      </p:pic>
      <p:pic>
        <p:nvPicPr>
          <p:cNvPr id="3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3729A6B3-6B6D-4434-A7ED-E9DAE45E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FF10FBF-FFBD-4C14-943D-09DC54A3BE2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35" name="Bild 5">
            <a:extLst>
              <a:ext uri="{FF2B5EF4-FFF2-40B4-BE49-F238E27FC236}">
                <a16:creationId xmlns:a16="http://schemas.microsoft.com/office/drawing/2014/main" id="{089FD14E-72B9-4E1E-825B-D2660CADEDD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4415403-F951-4A30-A150-E6BED77B628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65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14844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Impressions of 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the</a:t>
            </a:r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1st SRH Solar Winter School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854" y="2360161"/>
            <a:ext cx="2299376" cy="306583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4" y="1996314"/>
            <a:ext cx="2826909" cy="1884606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46" y="2002478"/>
            <a:ext cx="2644226" cy="1983169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46" y="4135153"/>
            <a:ext cx="1928904" cy="1446679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57" y="4052636"/>
            <a:ext cx="1617494" cy="2156659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24613930-E7A3-4E72-A665-3EE60E25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7347BD-2A90-4527-BD91-703C5A0828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1" name="Bild 5">
            <a:extLst>
              <a:ext uri="{FF2B5EF4-FFF2-40B4-BE49-F238E27FC236}">
                <a16:creationId xmlns:a16="http://schemas.microsoft.com/office/drawing/2014/main" id="{FB96A58C-BFAA-4D0A-8F76-E6F4C6410F8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D309BD-DADE-4C2B-89CA-6BA2E8B6C83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52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10591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Impressions of </a:t>
            </a:r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the</a:t>
            </a:r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1st SRH Solar Winter School (ii.)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281" y="4077679"/>
            <a:ext cx="1124766" cy="149968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280" y="1865682"/>
            <a:ext cx="1570961" cy="20946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767" y="2035785"/>
            <a:ext cx="3024219" cy="403229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48" y="1856459"/>
            <a:ext cx="2115216" cy="158641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48" y="3764233"/>
            <a:ext cx="1808357" cy="2411142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276D3D83-DAB2-455B-9764-628B940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CFF6D06-FCA7-4B3D-9C8F-D29B11E9168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803A1144-BDDB-4F9E-8ABB-B4D9EB30740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7346D8B-F175-48AD-8B7D-8C1C859453C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Image Film 2.SSWS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199" y="2133050"/>
            <a:ext cx="6209031" cy="349258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78506" y="5875568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6"/>
              </a:rPr>
              <a:t>https://www.youtube.com/watch?v=lYvYg4jlwnQ</a:t>
            </a:r>
            <a:endParaRPr lang="en-US"/>
          </a:p>
        </p:txBody>
      </p:sp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1C88BC1F-C20E-41E3-ADF8-4B5B7CFE7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7C8B70-186B-4CE2-885E-FE551BBFDC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8273817F-67EA-4728-AF50-8FD1D08B24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47A97D-1476-4B36-B8E0-8654CBA11B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8" name="Picture 12" descr="C:\Eigene Dateien\_PV-Projects Agency\neues Logo PV-P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78316" y="5614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BC96CAC-EEB4-4755-A953-E231C7D750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446" y="5638683"/>
            <a:ext cx="1553240" cy="690772"/>
          </a:xfrm>
          <a:prstGeom prst="rect">
            <a:avLst/>
          </a:prstGeom>
        </p:spPr>
      </p:pic>
      <p:pic>
        <p:nvPicPr>
          <p:cNvPr id="22" name="Bild 5">
            <a:extLst>
              <a:ext uri="{FF2B5EF4-FFF2-40B4-BE49-F238E27FC236}">
                <a16:creationId xmlns:a16="http://schemas.microsoft.com/office/drawing/2014/main" id="{1A8308D7-85D6-454E-BAAA-0DDC176B9E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547E664-AA29-42A4-8F73-EDCC1306B2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CEBAB3-7BAA-4B59-92F9-42AB7777AF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230" y="1434714"/>
            <a:ext cx="6145326" cy="41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8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961732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More Images and Updates on Facebook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24" y="1321001"/>
            <a:ext cx="1883666" cy="535458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3569">
            <a:off x="2617768" y="2037070"/>
            <a:ext cx="2507392" cy="348967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08" y="5271587"/>
            <a:ext cx="1943100" cy="6604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16" y="3274234"/>
            <a:ext cx="3380766" cy="225384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39" y="1811655"/>
            <a:ext cx="1540340" cy="205378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003042" y="56954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10"/>
              </a:rPr>
              <a:t>https://www.facebook.com/solar.business.essentials/?ref=bookmarks</a:t>
            </a:r>
            <a:endParaRPr lang="en-US"/>
          </a:p>
        </p:txBody>
      </p:sp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0369378-003D-4917-930C-15B77404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A35F1B-34C4-428E-B92F-AE6ECFCB9CA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0F3739CA-1021-4C6B-84E1-A9C0AD803C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1AB6FD-FDB3-4091-A806-DF77B677B2A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0369378-003D-4917-930C-15B77404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A35F1B-34C4-428E-B92F-AE6ECFCB9C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0F3739CA-1021-4C6B-84E1-A9C0AD803C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1AB6FD-FDB3-4091-A806-DF77B677B2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46A22BD8-D6F9-4CF6-896E-A76DCC7A1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037BDAF-B5D1-4765-8590-C2AEA59F30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9237"/>
            <a:ext cx="9144000" cy="43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2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0369378-003D-4917-930C-15B77404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A35F1B-34C4-428E-B92F-AE6ECFCB9C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0F3739CA-1021-4C6B-84E1-A9C0AD803C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1AB6FD-FDB3-4091-A806-DF77B677B2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8" name="Untertitel 7">
            <a:extLst>
              <a:ext uri="{FF2B5EF4-FFF2-40B4-BE49-F238E27FC236}">
                <a16:creationId xmlns:a16="http://schemas.microsoft.com/office/drawing/2014/main" id="{46A22BD8-D6F9-4CF6-896E-A76DCC7A1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947536-7998-41EE-85E9-13A18E27EE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2059"/>
            <a:ext cx="9144000" cy="441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0369378-003D-4917-930C-15B77404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A35F1B-34C4-428E-B92F-AE6ECFCB9C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0F3739CA-1021-4C6B-84E1-A9C0AD803C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1AB6FD-FDB3-4091-A806-DF77B677B2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760E72-6ECA-4D87-8992-9E7A264B17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18" y="1531842"/>
            <a:ext cx="3374251" cy="26043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09BBBC-F0CE-401B-A8D4-9E5D69C44A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069" y="1336141"/>
            <a:ext cx="2277705" cy="31124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0C5A582-AED6-4A32-B9C7-E63C2FAC30B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570" y="3831316"/>
            <a:ext cx="3096683" cy="24003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B47495-A142-4116-997D-1400D91474F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615" y="4156802"/>
            <a:ext cx="2525815" cy="19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30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0369378-003D-4917-930C-15B774048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2A35F1B-34C4-428E-B92F-AE6ECFCB9C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0F3739CA-1021-4C6B-84E1-A9C0AD803C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A1AB6FD-FDB3-4091-A806-DF77B677B2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FA130E9-2E6C-425E-AAD4-DAA14D8CC8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205" y="3282245"/>
            <a:ext cx="2380785" cy="18592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236F0B9-54D4-42AB-8235-273569B2DC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909" y="1693461"/>
            <a:ext cx="2786554" cy="22278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804DFD1-EC79-4FFE-9238-B60D2D67F2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45" y="4664712"/>
            <a:ext cx="2619668" cy="15669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66E384-96AF-45A5-9BB9-31AB6AC431F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524" y="4124789"/>
            <a:ext cx="2845813" cy="181595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43E1324-90CF-CF14-062E-EB4A56B4AF73}"/>
              </a:ext>
            </a:extLst>
          </p:cNvPr>
          <p:cNvSpPr txBox="1"/>
          <p:nvPr/>
        </p:nvSpPr>
        <p:spPr>
          <a:xfrm>
            <a:off x="1399822" y="2302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2E3FA7-B560-384C-A725-A656619D84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393193"/>
            <a:ext cx="6102476" cy="17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2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Benefits for Trainees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21096092">
            <a:off x="379854" y="2007002"/>
            <a:ext cx="42175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Very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practice-oriented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learning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Efficiency through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online preparation</a:t>
            </a:r>
          </a:p>
          <a:p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Tight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connection to companies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, i.e. potential future project partners or employers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Absolutely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passionate trainers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from university and industry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Pleasant studying at eye level and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in alliance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Focus on the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essentials for successful business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Plenty of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insider tips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, advices and practical values</a:t>
            </a:r>
          </a:p>
          <a:p>
            <a:r>
              <a:rPr lang="en-US" sz="1200">
                <a:solidFill>
                  <a:prstClr val="black"/>
                </a:solidFill>
                <a:latin typeface="ArialMT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en-US" sz="1200" b="1">
                <a:solidFill>
                  <a:prstClr val="black"/>
                </a:solidFill>
                <a:latin typeface="ArialMT" charset="0"/>
              </a:rPr>
              <a:t>Tools and templates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for business use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 b="1">
                <a:solidFill>
                  <a:prstClr val="black"/>
                </a:solidFill>
                <a:latin typeface="ArialMT" charset="0"/>
              </a:rPr>
              <a:t>Reasonably priced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and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financing help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available 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Many interesting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international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trainees</a:t>
            </a:r>
          </a:p>
          <a:p>
            <a:pPr marL="285750" indent="-2857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52654">
            <a:off x="4639142" y="2384951"/>
            <a:ext cx="40195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Integration into a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strong network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from the environment, energy, start-up and innovation sector </a:t>
            </a:r>
          </a:p>
          <a:p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171450" indent="-1714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Facilitation for engagement and expansion of one’s professional career in a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societal important field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</a:t>
            </a:r>
          </a:p>
          <a:p>
            <a:pPr marL="171450" indent="-1714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171450" indent="-1714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Cultural program in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Berlin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incl. evening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receptions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</a:t>
            </a:r>
          </a:p>
          <a:p>
            <a:pPr marL="171450" indent="-1714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171450" indent="-1714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Technical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hands-ons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and excursions </a:t>
            </a:r>
          </a:p>
          <a:p>
            <a:pPr marL="171450" indent="-171450">
              <a:buFontTx/>
              <a:buChar char="-"/>
            </a:pPr>
            <a:endParaRPr lang="en-US" sz="1200">
              <a:solidFill>
                <a:prstClr val="black"/>
              </a:solidFill>
              <a:latin typeface="ArialMT" charset="0"/>
            </a:endParaRPr>
          </a:p>
          <a:p>
            <a:pPr marL="171450" indent="-171450">
              <a:buFontTx/>
              <a:buChar char="-"/>
            </a:pPr>
            <a:r>
              <a:rPr lang="en-US" sz="1200">
                <a:solidFill>
                  <a:prstClr val="black"/>
                </a:solidFill>
                <a:latin typeface="ArialMT" charset="0"/>
              </a:rPr>
              <a:t>A variety of exciting, open and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target-oriented learning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and </a:t>
            </a:r>
            <a:r>
              <a:rPr lang="en-US" sz="1200" b="1">
                <a:solidFill>
                  <a:prstClr val="black"/>
                </a:solidFill>
                <a:latin typeface="ArialMT" charset="0"/>
              </a:rPr>
              <a:t>networking</a:t>
            </a:r>
            <a:r>
              <a:rPr lang="en-US" sz="1200">
                <a:solidFill>
                  <a:prstClr val="black"/>
                </a:solidFill>
                <a:latin typeface="ArialMT" charset="0"/>
              </a:rPr>
              <a:t> sessions</a:t>
            </a:r>
            <a:endParaRPr lang="en-US" sz="1200"/>
          </a:p>
          <a:p>
            <a:endParaRPr lang="en-US" sz="1200"/>
          </a:p>
        </p:txBody>
      </p:sp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32DE6D62-80F3-4CBF-8847-EB10D26E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00001D8-ED4F-41FD-8056-7A4C8C728A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CD1A598F-1A60-4438-83D4-F312023AF1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C03704F-1866-4A22-B867-DB9E32116F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28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A88690E-A6B7-B21E-77D8-9C0501F7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F5BB6DF5-23E8-8D19-37A9-1F170B117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2.SSWS – Application Phase 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B5CC66E-1948-F076-325E-123676572CB4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BE4938-B5C5-5DD0-5D88-A20405A1CF63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4692D385-1C0E-9DE8-AF1D-B24E6A08A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7B87DC9-7B44-B37D-104C-E5470DA35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5DBA8F1-F294-3B3B-C66F-B8FA9FA04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4735">
            <a:off x="655939" y="2245582"/>
            <a:ext cx="4058944" cy="2879918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06D2D598-33E1-A4DE-9632-F943462BC0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499" y="3196942"/>
            <a:ext cx="3388361" cy="2404123"/>
          </a:xfrm>
          <a:prstGeom prst="rect">
            <a:avLst/>
          </a:prstGeom>
        </p:spPr>
      </p:pic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C9476AB8-E1AC-280E-7F6F-A7815339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887B36-CD83-B2B4-4FCD-A05FED19BE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505A974A-B65B-C9B5-DCAD-0884E8C388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96912B-0D0A-CB5E-6541-0702B184CF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62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History</a:t>
            </a:r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Solar Winter and Summer Schools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417D99E1-0633-4A8A-BBA2-4A0068F2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E507AB-FB65-45C2-AB06-567AEF0F92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84651C70-FD5F-4F73-B68E-EBE72BD1EB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4360F5-0AC2-45B7-84BE-7981799BF7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AC8EB4-8854-1695-6F24-ABAEAFAB3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727" y="1812309"/>
            <a:ext cx="6329149" cy="4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20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Solar Summer Team-up! 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7424" y="2081742"/>
            <a:ext cx="29676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both Solar Winter and Summer School Ask for Program Descriptions  </a:t>
            </a:r>
          </a:p>
          <a:p>
            <a:endParaRPr lang="en-US" dirty="0"/>
          </a:p>
          <a:p>
            <a:r>
              <a:rPr lang="en-US" dirty="0"/>
              <a:t>Resp. follow the SRH Link  on the Invitation Flyer or visit </a:t>
            </a:r>
            <a:r>
              <a:rPr lang="en-US" dirty="0" err="1"/>
              <a:t>www.PV-PA.com</a:t>
            </a:r>
            <a:r>
              <a:rPr lang="en-US" dirty="0"/>
              <a:t> 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7775">
            <a:off x="4590981" y="1970850"/>
            <a:ext cx="2769053" cy="3918560"/>
          </a:xfrm>
          <a:prstGeom prst="rect">
            <a:avLst/>
          </a:prstGeom>
        </p:spPr>
      </p:pic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DC545AD7-3F38-4CC3-9ED8-D2ABCB7D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229BB64-B8D9-4B97-B1F7-B3F03E87A6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2CE947F3-4890-4814-9603-7891775B66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101DA26-F5D7-415D-BA67-54865BEE68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79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1243" y="1061340"/>
            <a:ext cx="6985498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SRH Solar Summer Team-</a:t>
            </a:r>
            <a:r>
              <a:rPr lang="de-DE" b="1" dirty="0" err="1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up</a:t>
            </a:r>
            <a:r>
              <a:rPr lang="de-DE" b="1" dirty="0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!                 11th June </a:t>
            </a:r>
            <a:r>
              <a:rPr lang="de-DE" b="1" dirty="0" err="1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to</a:t>
            </a:r>
            <a:r>
              <a:rPr lang="de-DE" b="1" dirty="0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 1st </a:t>
            </a:r>
            <a:r>
              <a:rPr lang="de-DE" b="1" dirty="0" err="1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July</a:t>
            </a:r>
            <a:r>
              <a:rPr lang="de-DE" b="1" dirty="0">
                <a:solidFill>
                  <a:srgbClr val="FFC000"/>
                </a:solidFill>
                <a:latin typeface="+mj-lt"/>
                <a:ea typeface="Myriad Pro" charset="0"/>
                <a:cs typeface="Myriad Pro" charset="0"/>
              </a:rPr>
              <a:t> 2018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89089" name="Picture 1" descr="C:\Users\ANDREA~1\AppData\Local\Temp\Ohne Titel.tif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054" y="2368926"/>
            <a:ext cx="1790938" cy="3462024"/>
          </a:xfrm>
          <a:prstGeom prst="rect">
            <a:avLst/>
          </a:prstGeom>
          <a:noFill/>
        </p:spPr>
      </p:pic>
      <p:pic>
        <p:nvPicPr>
          <p:cNvPr id="89090" name="Picture 2" descr="C:\Users\ANDREA~1\AppData\Local\Temp\Ohne Titel3.tif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938" y="2368926"/>
            <a:ext cx="1664143" cy="3519036"/>
          </a:xfrm>
          <a:prstGeom prst="rect">
            <a:avLst/>
          </a:prstGeom>
          <a:noFill/>
        </p:spPr>
      </p:pic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786AE96B-7081-4019-A694-1735C335B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3466526-0778-430B-BE69-33C2C20CD5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F8866B82-3623-4DD1-B685-49D8A2E43A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5C526FD-147B-42F0-8DA4-A1E0147827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8" name="Picture 12" descr="C:\Eigene Dateien\_PV-Projects Agency\neues Logo PV-P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78316" y="5614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BC96CAC-EEB4-4755-A953-E231C7D750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2" name="Bild 5">
            <a:extLst>
              <a:ext uri="{FF2B5EF4-FFF2-40B4-BE49-F238E27FC236}">
                <a16:creationId xmlns:a16="http://schemas.microsoft.com/office/drawing/2014/main" id="{1A8308D7-85D6-454E-BAAA-0DDC176B9E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547E664-AA29-42A4-8F73-EDCC1306B2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07EE76D-4A42-454B-9C1F-8FB09143906A}"/>
              </a:ext>
            </a:extLst>
          </p:cNvPr>
          <p:cNvSpPr txBox="1"/>
          <p:nvPr/>
        </p:nvSpPr>
        <p:spPr>
          <a:xfrm>
            <a:off x="377687" y="2109395"/>
            <a:ext cx="8444771" cy="39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/>
          </a:p>
          <a:p>
            <a:pPr marL="342900" indent="-342900">
              <a:spcAft>
                <a:spcPts val="125"/>
              </a:spcAft>
              <a:buAutoNum type="arabicPeriod"/>
            </a:pPr>
            <a:r>
              <a:rPr lang="en-US" altLang="en-US" sz="2000" dirty="0"/>
              <a:t>Introduction to PV-Projects Agency and SRH Hochschule Berlin</a:t>
            </a:r>
          </a:p>
          <a:p>
            <a:pPr lvl="1">
              <a:spcAft>
                <a:spcPts val="125"/>
              </a:spcAft>
            </a:pPr>
            <a:endParaRPr lang="en-US" altLang="en-US" sz="2000" dirty="0"/>
          </a:p>
          <a:p>
            <a:pPr marL="342900" indent="-342900">
              <a:spcAft>
                <a:spcPts val="125"/>
              </a:spcAft>
              <a:buAutoNum type="arabicPeriod" startAt="2"/>
            </a:pPr>
            <a:r>
              <a:rPr lang="en-US" altLang="en-US" sz="2000" dirty="0"/>
              <a:t>Challenges and Solutions: the Energy Situation in Less-dev. Countries (ex. TZ)</a:t>
            </a:r>
          </a:p>
          <a:p>
            <a:pPr marL="342900" indent="-342900">
              <a:spcAft>
                <a:spcPts val="125"/>
              </a:spcAft>
              <a:buAutoNum type="arabicPeriod" startAt="2"/>
            </a:pPr>
            <a:endParaRPr lang="en-US" altLang="en-US" sz="2000" dirty="0"/>
          </a:p>
          <a:p>
            <a:pPr marL="342900" indent="-342900">
              <a:spcAft>
                <a:spcPts val="125"/>
              </a:spcAft>
              <a:buAutoNum type="arabicPeriod" startAt="2"/>
            </a:pPr>
            <a:r>
              <a:rPr lang="en-US" altLang="en-US" sz="2000" dirty="0"/>
              <a:t>International Vocational Training Programs for Capacity Building</a:t>
            </a:r>
          </a:p>
          <a:p>
            <a:pPr>
              <a:spcAft>
                <a:spcPts val="125"/>
              </a:spcAft>
            </a:pPr>
            <a:endParaRPr lang="en-US" altLang="en-US" sz="2000" dirty="0"/>
          </a:p>
          <a:p>
            <a:pPr>
              <a:spcAft>
                <a:spcPts val="125"/>
              </a:spcAft>
            </a:pPr>
            <a:r>
              <a:rPr lang="de-DE" altLang="en-US" sz="2000" dirty="0"/>
              <a:t>4.  SRH Solar Winter and Summer Schools, Wind Industry Training in Berlin</a:t>
            </a:r>
          </a:p>
          <a:p>
            <a:pPr>
              <a:spcAft>
                <a:spcPts val="125"/>
              </a:spcAft>
            </a:pPr>
            <a:endParaRPr lang="de-DE" altLang="en-US" sz="2000" dirty="0"/>
          </a:p>
          <a:p>
            <a:pPr>
              <a:spcAft>
                <a:spcPts val="125"/>
              </a:spcAft>
            </a:pPr>
            <a:r>
              <a:rPr lang="de-DE" altLang="en-US" sz="2000" dirty="0"/>
              <a:t>5.  The German Solar Academy Network (GSAN)</a:t>
            </a:r>
          </a:p>
          <a:p>
            <a:pPr>
              <a:spcAft>
                <a:spcPts val="125"/>
              </a:spcAft>
            </a:pPr>
            <a:endParaRPr lang="de-DE" altLang="en-US" sz="2000" dirty="0"/>
          </a:p>
          <a:p>
            <a:r>
              <a:rPr lang="de-DE" altLang="en-US" sz="2000" dirty="0"/>
              <a:t>	 		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A48C9BC-3D93-4CAD-AB6A-FDD9AA05B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3380" y="1635458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Contents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12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In </a:t>
            </a:r>
            <a:r>
              <a:rPr lang="de-DE" b="1" dirty="0">
                <a:solidFill>
                  <a:schemeClr val="tx1"/>
                </a:solidFill>
                <a:ea typeface="Myriad Pro" charset="0"/>
                <a:cs typeface="Myriad Pro" charset="0"/>
              </a:rPr>
              <a:t>Target Markets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4482" y="2147455"/>
            <a:ext cx="8426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de-DE" dirty="0" err="1"/>
              <a:t>Export of </a:t>
            </a:r>
            <a:r>
              <a:rPr lang="de-DE" b="1" dirty="0" err="1"/>
              <a:t>Dual Vocational Education </a:t>
            </a:r>
            <a:r>
              <a:rPr lang="de-DE" dirty="0" err="1"/>
              <a:t>„Made in Germany“</a:t>
            </a:r>
          </a:p>
          <a:p>
            <a:pPr marL="285750" indent="-285750">
              <a:buFont typeface="Arial" charset="0"/>
              <a:buChar char="•"/>
            </a:pPr>
            <a:endParaRPr lang="de-DE" dirty="0" err="1"/>
          </a:p>
          <a:p>
            <a:pPr marL="742950" lvl="1" indent="-285750">
              <a:buFont typeface="Arial" charset="0"/>
              <a:buChar char="•"/>
            </a:pPr>
            <a:r>
              <a:rPr lang="de-DE" dirty="0" err="1"/>
              <a:t>Implementation of SRH </a:t>
            </a:r>
            <a:r>
              <a:rPr lang="de-DE" b="1" dirty="0" err="1"/>
              <a:t>Solar Vocational Training Centres </a:t>
            </a:r>
            <a:r>
              <a:rPr lang="de-DE" dirty="0" err="1"/>
              <a:t>(„S-VTC‘s“)</a:t>
            </a:r>
          </a:p>
          <a:p>
            <a:pPr marL="742950" lvl="1" indent="-285750">
              <a:buFont typeface="Arial" charset="0"/>
              <a:buChar char="•"/>
            </a:pPr>
            <a:endParaRPr lang="de-DE" dirty="0" err="1"/>
          </a:p>
          <a:p>
            <a:pPr lvl="1"/>
            <a:r>
              <a:rPr lang="de-DE" dirty="0" err="1"/>
              <a:t>and</a:t>
            </a:r>
          </a:p>
          <a:p>
            <a:pPr marL="742950" lvl="1" indent="-285750">
              <a:buFont typeface="Arial" charset="0"/>
              <a:buChar char="•"/>
            </a:pPr>
            <a:endParaRPr lang="de-DE" dirty="0" err="1"/>
          </a:p>
          <a:p>
            <a:pPr marL="742950" lvl="1" indent="-285750">
              <a:buFont typeface="Arial" charset="0"/>
              <a:buChar char="•"/>
            </a:pPr>
            <a:r>
              <a:rPr lang="de-DE" b="1" dirty="0" err="1"/>
              <a:t>SRH Solar Winter School </a:t>
            </a:r>
          </a:p>
          <a:p>
            <a:pPr lvl="1"/>
            <a:r>
              <a:rPr lang="de-DE" b="1" dirty="0" err="1"/>
              <a:t>	(„TiSE/E“) </a:t>
            </a:r>
            <a:r>
              <a:rPr lang="de-DE" dirty="0" err="1"/>
              <a:t>„on tour/abroad“</a:t>
            </a:r>
            <a:endParaRPr lang="de-DE" cap="small" spc="200" dirty="0" err="1">
              <a:solidFill>
                <a:schemeClr val="accent3">
                  <a:lumMod val="60000"/>
                  <a:lumOff val="40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59" y="3423482"/>
            <a:ext cx="3216085" cy="2136057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E4DE096D-C54F-48BF-93A9-AF1B57C5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65F7C8A-1363-47AF-A031-B528A9D89B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00FEEBC0-C44C-4F0A-AB77-831F507373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27BABEA-1DCC-4515-92F6-3419E8B6BA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77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186282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Implementation of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new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Solar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Competence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Hubs</a:t>
            </a:r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4482" y="2189985"/>
            <a:ext cx="89595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Idea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Concept</a:t>
            </a:r>
            <a:r>
              <a:rPr lang="de-DE" b="1" dirty="0"/>
              <a:t> 		</a:t>
            </a:r>
            <a:r>
              <a:rPr lang="de-DE" dirty="0"/>
              <a:t>											</a:t>
            </a:r>
          </a:p>
          <a:p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-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-term </a:t>
            </a:r>
            <a:r>
              <a:rPr lang="de-DE" dirty="0" err="1"/>
              <a:t>training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-    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 („</a:t>
            </a:r>
            <a:r>
              <a:rPr lang="de-DE" b="1" dirty="0"/>
              <a:t>VTCs</a:t>
            </a:r>
            <a:r>
              <a:rPr lang="de-DE" dirty="0"/>
              <a:t>“) in </a:t>
            </a:r>
            <a:r>
              <a:rPr lang="de-DE" dirty="0" err="1"/>
              <a:t>attractive</a:t>
            </a:r>
            <a:r>
              <a:rPr lang="de-DE" dirty="0"/>
              <a:t> </a:t>
            </a:r>
            <a:r>
              <a:rPr lang="de-DE" dirty="0" err="1"/>
              <a:t>markets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-     </a:t>
            </a:r>
            <a:r>
              <a:rPr lang="de-DE" dirty="0" err="1"/>
              <a:t>Existing</a:t>
            </a:r>
            <a:r>
              <a:rPr lang="de-DE" dirty="0"/>
              <a:t> VTCs </a:t>
            </a:r>
            <a:r>
              <a:rPr lang="de-DE" dirty="0" err="1"/>
              <a:t>usally</a:t>
            </a:r>
            <a:r>
              <a:rPr lang="de-DE" dirty="0"/>
              <a:t> deal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: </a:t>
            </a:r>
          </a:p>
          <a:p>
            <a:r>
              <a:rPr lang="de-DE" dirty="0" err="1"/>
              <a:t>	brick</a:t>
            </a:r>
            <a:r>
              <a:rPr lang="de-DE" dirty="0"/>
              <a:t> </a:t>
            </a:r>
            <a:r>
              <a:rPr lang="de-DE" dirty="0" err="1"/>
              <a:t>laying</a:t>
            </a:r>
            <a:r>
              <a:rPr lang="de-DE" dirty="0"/>
              <a:t>, </a:t>
            </a:r>
            <a:r>
              <a:rPr lang="de-DE" dirty="0" err="1"/>
              <a:t>auto</a:t>
            </a:r>
            <a:r>
              <a:rPr lang="de-DE" dirty="0"/>
              <a:t> </a:t>
            </a:r>
            <a:r>
              <a:rPr lang="de-DE" dirty="0" err="1"/>
              <a:t>mechanics, electro-technics</a:t>
            </a:r>
            <a:endParaRPr lang="de-DE" dirty="0"/>
          </a:p>
          <a:p>
            <a:endParaRPr lang="de-DE" dirty="0"/>
          </a:p>
          <a:p>
            <a:r>
              <a:rPr lang="de-DE" dirty="0"/>
              <a:t>-     Expansion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photovoltaic</a:t>
            </a:r>
            <a:r>
              <a:rPr lang="de-DE" dirty="0"/>
              <a:t> off-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  <a:p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/>
              <a:t>All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b="1" dirty="0"/>
              <a:t>RE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to follow plus </a:t>
            </a:r>
            <a:r>
              <a:rPr lang="de-DE" b="1" dirty="0" err="1"/>
              <a:t>Water</a:t>
            </a:r>
            <a:r>
              <a:rPr lang="de-DE" b="1" dirty="0"/>
              <a:t> </a:t>
            </a:r>
            <a:r>
              <a:rPr lang="de-DE" dirty="0"/>
              <a:t>Ressource Management</a:t>
            </a:r>
          </a:p>
          <a:p>
            <a:endParaRPr lang="de-DE" sz="2400" dirty="0"/>
          </a:p>
        </p:txBody>
      </p:sp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54F53E16-E726-4235-BA94-507D1521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B36904-BA28-458C-9B3E-41A2BA3ED5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88AAA144-1149-4D95-AF89-C192FC14929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67C713F-8023-4F16-818C-401508B15B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67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186282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Bringing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the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sunshine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into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more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people's</a:t>
            </a:r>
            <a:r>
              <a:rPr lang="de-DE" b="1" dirty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cs typeface="Arial" charset="0"/>
              </a:rPr>
              <a:t>lives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0023" y="2172824"/>
            <a:ext cx="8959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Target: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competence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 (S-</a:t>
            </a:r>
            <a:r>
              <a:rPr lang="de-DE" dirty="0" err="1"/>
              <a:t>VTC‘s</a:t>
            </a:r>
            <a:r>
              <a:rPr lang="de-DE" dirty="0"/>
              <a:t>) </a:t>
            </a:r>
          </a:p>
          <a:p>
            <a:r>
              <a:rPr lang="de-DE" dirty="0"/>
              <a:t>	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educational</a:t>
            </a:r>
            <a:r>
              <a:rPr lang="de-DE" dirty="0"/>
              <a:t>, </a:t>
            </a:r>
            <a:r>
              <a:rPr lang="de-DE" dirty="0" err="1"/>
              <a:t>informational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purposes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German </a:t>
            </a:r>
            <a:r>
              <a:rPr lang="de-DE" b="1" dirty="0" err="1"/>
              <a:t>Partners</a:t>
            </a:r>
            <a:r>
              <a:rPr lang="de-DE" b="1" dirty="0"/>
              <a:t>:</a:t>
            </a:r>
          </a:p>
          <a:p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/>
              <a:t>International Institute for Sustainability Management at </a:t>
            </a:r>
          </a:p>
          <a:p>
            <a:r>
              <a:rPr lang="de-DE" dirty="0"/>
              <a:t>	SRH University Berlin in </a:t>
            </a:r>
            <a:r>
              <a:rPr lang="de-DE" dirty="0" err="1"/>
              <a:t>partnership</a:t>
            </a:r>
            <a:r>
              <a:rPr lang="de-DE" dirty="0"/>
              <a:t> </a:t>
            </a:r>
          </a:p>
          <a:p>
            <a:r>
              <a:rPr lang="de-DE" dirty="0" err="1"/>
              <a:t>	with</a:t>
            </a:r>
            <a:r>
              <a:rPr lang="de-DE" dirty="0"/>
              <a:t> inside e.V., Landesstelle </a:t>
            </a:r>
            <a:r>
              <a:rPr lang="de-DE" dirty="0" err="1"/>
              <a:t>and</a:t>
            </a:r>
            <a:r>
              <a:rPr lang="de-DE" dirty="0"/>
              <a:t> PV-Projects Agency (PV-PA)</a:t>
            </a:r>
          </a:p>
          <a:p>
            <a:endParaRPr lang="de-DE" dirty="0"/>
          </a:p>
          <a:p>
            <a:r>
              <a:rPr lang="de-DE" dirty="0"/>
              <a:t>-    </a:t>
            </a:r>
            <a:r>
              <a:rPr lang="de-DE" dirty="0" err="1"/>
              <a:t>Serving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solar </a:t>
            </a:r>
            <a:r>
              <a:rPr lang="de-DE" dirty="0" err="1"/>
              <a:t>industry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110" y="5296201"/>
            <a:ext cx="3755164" cy="751033"/>
          </a:xfrm>
          <a:prstGeom prst="rect">
            <a:avLst/>
          </a:prstGeom>
        </p:spPr>
      </p:pic>
      <p:pic>
        <p:nvPicPr>
          <p:cNvPr id="12" name="Picture 3" descr="G:\inside\Logo_Vorlag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032" y="2900357"/>
            <a:ext cx="2170858" cy="10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8FBF3E9E-1371-4D5A-8E4E-DE446FF16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3ADACC1-B37B-4F70-8CC8-34D70E3CA1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313D00C9-3D0A-4A31-A1FF-BDB6ED15B28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D55C31-381B-4C71-85BC-D799C933E7E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7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SRH‘s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Solar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Vocational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Training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Centres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(„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VTC‘s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“) in Ghana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9422" y="2381370"/>
            <a:ext cx="9172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/>
              <a:t>Solar </a:t>
            </a:r>
            <a:r>
              <a:rPr lang="de-DE" b="1" dirty="0" err="1"/>
              <a:t>Vocational</a:t>
            </a:r>
            <a:r>
              <a:rPr lang="de-DE" b="1" dirty="0"/>
              <a:t> Training at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Kikam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 Technical Institute </a:t>
            </a:r>
            <a:r>
              <a:rPr lang="de-DE" b="1" dirty="0"/>
              <a:t>(in </a:t>
            </a:r>
            <a:r>
              <a:rPr lang="de-DE" b="1" dirty="0" err="1"/>
              <a:t>Kikam</a:t>
            </a:r>
            <a:r>
              <a:rPr lang="de-DE" b="1" dirty="0"/>
              <a:t>)</a:t>
            </a:r>
          </a:p>
          <a:p>
            <a:pPr marL="285750" indent="-285750">
              <a:buFontTx/>
              <a:buChar char="-"/>
            </a:pPr>
            <a:r>
              <a:rPr lang="de-DE" dirty="0"/>
              <a:t>KTI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established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mechanics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electrotechniques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50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experience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Extension Solar </a:t>
            </a:r>
            <a:r>
              <a:rPr lang="de-DE" dirty="0" err="1"/>
              <a:t>Energy</a:t>
            </a:r>
            <a:endParaRPr lang="de-DE" dirty="0"/>
          </a:p>
          <a:p>
            <a:endParaRPr lang="de-DE" b="1" dirty="0"/>
          </a:p>
          <a:p>
            <a:pPr marL="342900" indent="-342900">
              <a:buFont typeface="+mj-lt"/>
              <a:buAutoNum type="arabicPeriod" startAt="2"/>
            </a:pPr>
            <a:r>
              <a:rPr lang="de-DE" b="1" dirty="0"/>
              <a:t>Solar </a:t>
            </a:r>
            <a:r>
              <a:rPr lang="de-DE" b="1" dirty="0" err="1"/>
              <a:t>Vocational</a:t>
            </a:r>
            <a:r>
              <a:rPr lang="de-DE" b="1" dirty="0"/>
              <a:t> Training at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Builders</a:t>
            </a:r>
            <a:r>
              <a:rPr lang="de-DE" b="1" dirty="0"/>
              <a:t> of Today Professional College „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BOTA</a:t>
            </a:r>
            <a:r>
              <a:rPr lang="de-DE" b="1" dirty="0"/>
              <a:t>“ (Accra-Tema)</a:t>
            </a:r>
          </a:p>
          <a:p>
            <a:pPr marL="285750" indent="-285750">
              <a:buFontTx/>
              <a:buChar char="-"/>
            </a:pPr>
            <a:r>
              <a:rPr lang="de-DE" dirty="0"/>
              <a:t>New </a:t>
            </a:r>
            <a:r>
              <a:rPr lang="de-DE" dirty="0" err="1"/>
              <a:t>technical</a:t>
            </a:r>
            <a:r>
              <a:rPr lang="de-DE" dirty="0"/>
              <a:t> </a:t>
            </a:r>
            <a:r>
              <a:rPr lang="de-DE" dirty="0" err="1"/>
              <a:t>college</a:t>
            </a:r>
            <a:r>
              <a:rPr lang="de-DE" dirty="0"/>
              <a:t>, registered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photovoltaics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sz="2400" dirty="0"/>
          </a:p>
        </p:txBody>
      </p:sp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453DE5E7-F75F-4998-85E2-376DD1788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3E86598-AFE9-4043-96E9-E6B914DB62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8D2D0A8D-D932-4A90-98A8-ADDDF94A89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71B0A4C-F274-491E-ACC7-F3EFE2C9BD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Time Line Kikam</a:t>
            </a:r>
          </a:p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/>
              </a:rPr>
              <a:t>Preparation Phase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43" y="2431526"/>
            <a:ext cx="2160434" cy="1276751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588" y="2431526"/>
            <a:ext cx="2187908" cy="1282109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759" y="2452928"/>
            <a:ext cx="2169619" cy="127139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0" y="2360315"/>
            <a:ext cx="211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2012</a:t>
            </a:r>
            <a:r>
              <a:rPr lang="en-US"/>
              <a:t> </a:t>
            </a:r>
          </a:p>
          <a:p>
            <a:r>
              <a:rPr lang="en-US"/>
              <a:t>SRH visit to Kikam</a:t>
            </a:r>
          </a:p>
          <a:p>
            <a:r>
              <a:rPr lang="en-US"/>
              <a:t> </a:t>
            </a: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660" y="3957001"/>
            <a:ext cx="1609289" cy="214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681" y="3957001"/>
            <a:ext cx="1364117" cy="214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feld 20"/>
          <p:cNvSpPr txBox="1"/>
          <p:nvPr/>
        </p:nvSpPr>
        <p:spPr>
          <a:xfrm>
            <a:off x="48639" y="4221088"/>
            <a:ext cx="2612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2013 </a:t>
            </a:r>
          </a:p>
          <a:p>
            <a:r>
              <a:rPr lang="en-US"/>
              <a:t>Training of the Trainers </a:t>
            </a:r>
          </a:p>
          <a:p>
            <a:r>
              <a:rPr lang="en-US"/>
              <a:t>in Berlin</a:t>
            </a:r>
          </a:p>
          <a:p>
            <a:endParaRPr lang="en-US"/>
          </a:p>
        </p:txBody>
      </p:sp>
      <p:pic>
        <p:nvPicPr>
          <p:cNvPr id="2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202B7B86-3AEA-4AF8-AB20-B5C28955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A78D2CF-8727-44AE-8282-187F8187554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6" name="Bild 5">
            <a:extLst>
              <a:ext uri="{FF2B5EF4-FFF2-40B4-BE49-F238E27FC236}">
                <a16:creationId xmlns:a16="http://schemas.microsoft.com/office/drawing/2014/main" id="{93342677-606A-441D-9086-D66043A50FB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7E8550D-F8A5-4835-9ABE-800926B0786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7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7807606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Reception of Training Material,</a:t>
            </a:r>
          </a:p>
          <a:p>
            <a:pPr algn="l"/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/>
              </a:rPr>
              <a:t>Start of Training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grpSp>
        <p:nvGrpSpPr>
          <p:cNvPr id="22" name="Gruppierung 21"/>
          <p:cNvGrpSpPr/>
          <p:nvPr/>
        </p:nvGrpSpPr>
        <p:grpSpPr>
          <a:xfrm>
            <a:off x="2446018" y="2313373"/>
            <a:ext cx="6413427" cy="3828471"/>
            <a:chOff x="1547664" y="2284107"/>
            <a:chExt cx="6413427" cy="3828471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2" y="4433054"/>
              <a:ext cx="1887533" cy="1132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Bild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664" y="2549274"/>
              <a:ext cx="1920436" cy="3563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Bild 2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0032" y="2284107"/>
              <a:ext cx="3101059" cy="1921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feld 2"/>
          <p:cNvSpPr txBox="1"/>
          <p:nvPr/>
        </p:nvSpPr>
        <p:spPr>
          <a:xfrm>
            <a:off x="513347" y="346509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2014-2015</a:t>
            </a:r>
          </a:p>
        </p:txBody>
      </p:sp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6B2E336-12D5-4DA8-9EC0-593F8F1D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45E734D-1918-4070-B51C-0C638060A31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900B9703-48A1-46A2-9163-2528CCADE7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166EB28-BE1F-4A85-BFB9-CF010A1BDB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4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Installation of Phaesun Training System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3347" y="346509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2014-2015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8920"/>
            <a:ext cx="3098800" cy="23368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141" y="2723074"/>
            <a:ext cx="3096860" cy="2322645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0" y="2721619"/>
            <a:ext cx="3098800" cy="23241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42147" y="5646821"/>
            <a:ext cx="175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September 2015</a:t>
            </a:r>
          </a:p>
        </p:txBody>
      </p:sp>
      <p:pic>
        <p:nvPicPr>
          <p:cNvPr id="2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76909B79-91FD-4BD7-8123-7EDD54FC7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57D6A57-6E46-4107-92D7-1E995DAB48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4" name="Bild 5">
            <a:extLst>
              <a:ext uri="{FF2B5EF4-FFF2-40B4-BE49-F238E27FC236}">
                <a16:creationId xmlns:a16="http://schemas.microsoft.com/office/drawing/2014/main" id="{0742DFFF-BB77-48B5-A0B7-D8B2C64E357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B37DB13-1171-43BD-9713-1B72ACB3764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2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Ceremony for the first Graduates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42147" y="5646821"/>
            <a:ext cx="175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September 2015</a:t>
            </a: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98" y="2447268"/>
            <a:ext cx="3877733" cy="2908300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1136" y="2824307"/>
            <a:ext cx="2989780" cy="2204793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E302A602-ACCF-4EAE-8ED1-0CFFBB90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70A4CD0-5045-4C43-B9CF-A08B9551DB2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B65C95D0-33BF-44DF-A74C-7F749BA27D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0C5D73D-FCA9-4A21-BAA9-2776579B18D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2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cs typeface="Myriad Pro"/>
              </a:rPr>
              <a:t>Graduation of the first Batch of Trainees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42147" y="5646821"/>
            <a:ext cx="175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September 2015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6" y="2524224"/>
            <a:ext cx="4381500" cy="292100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599" y="2511378"/>
            <a:ext cx="4409315" cy="2939543"/>
          </a:xfrm>
          <a:prstGeom prst="rect">
            <a:avLst/>
          </a:prstGeom>
        </p:spPr>
      </p:pic>
      <p:pic>
        <p:nvPicPr>
          <p:cNvPr id="17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13E05629-0EB7-4D50-8EA1-7A312581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1BE5D17-DB46-4C54-A6F9-596AD3F53C1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1" name="Bild 5">
            <a:extLst>
              <a:ext uri="{FF2B5EF4-FFF2-40B4-BE49-F238E27FC236}">
                <a16:creationId xmlns:a16="http://schemas.microsoft.com/office/drawing/2014/main" id="{A294515C-0543-4496-903C-850A134072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42D00D8-CE90-4A3F-9136-F096488866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More Solar VTCs in Cameroon and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Tanzania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690" y="2524922"/>
            <a:ext cx="2920115" cy="2190086"/>
          </a:xfrm>
          <a:prstGeom prst="rect">
            <a:avLst/>
          </a:prstGeom>
        </p:spPr>
      </p:pic>
      <p:pic>
        <p:nvPicPr>
          <p:cNvPr id="20" name="Bild 19" descr="Bildschirmfoto 2015-09-23 um 08.01.03.png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10" y="3448924"/>
            <a:ext cx="3333532" cy="2497956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4659692" y="4953583"/>
            <a:ext cx="414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cs typeface="Myriad Pro"/>
              </a:rPr>
              <a:t>Prof. Dr. Michael Hartmann (SRH) in Yaoundé at German Solar Academy </a:t>
            </a:r>
            <a:r>
              <a:rPr lang="de-DE" sz="1600" dirty="0" err="1">
                <a:cs typeface="Myriad Pro"/>
              </a:rPr>
              <a:t>Cameroon</a:t>
            </a:r>
            <a:r>
              <a:rPr lang="de-DE" sz="1600" dirty="0">
                <a:cs typeface="Myriad Pro"/>
              </a:rPr>
              <a:t> (GSAC) – Start </a:t>
            </a:r>
            <a:r>
              <a:rPr lang="de-DE" sz="1600" dirty="0" err="1">
                <a:cs typeface="Myriad Pro"/>
              </a:rPr>
              <a:t>of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the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first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lectures</a:t>
            </a:r>
            <a:endParaRPr lang="de-DE" sz="1600" dirty="0">
              <a:cs typeface="Myriad Pro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9855" y="2591947"/>
            <a:ext cx="359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cap="small" spc="200" dirty="0" err="1">
                <a:latin typeface="Calibri (Textkörper)"/>
                <a:cs typeface="Myriad Pro"/>
              </a:rPr>
              <a:t>Vocational</a:t>
            </a:r>
            <a:r>
              <a:rPr lang="de-DE" cap="small" spc="200" dirty="0">
                <a:latin typeface="Calibri (Textkörper)"/>
                <a:cs typeface="Myriad Pro"/>
              </a:rPr>
              <a:t> </a:t>
            </a:r>
            <a:r>
              <a:rPr lang="de-DE" cap="small" spc="200" dirty="0" err="1">
                <a:latin typeface="Calibri (Textkörper)"/>
                <a:cs typeface="Myriad Pro"/>
              </a:rPr>
              <a:t>Trainings</a:t>
            </a:r>
            <a:r>
              <a:rPr lang="de-DE" cap="small" spc="200" dirty="0">
                <a:latin typeface="Calibri (Textkörper)"/>
                <a:cs typeface="Myriad Pro"/>
              </a:rPr>
              <a:t> in Yaoundé </a:t>
            </a:r>
            <a:r>
              <a:rPr lang="de-DE" cap="small" spc="200" dirty="0" err="1">
                <a:latin typeface="Calibri (Textkörper)"/>
                <a:cs typeface="Myriad Pro"/>
              </a:rPr>
              <a:t>since</a:t>
            </a:r>
            <a:r>
              <a:rPr lang="de-DE" cap="small" spc="200" dirty="0">
                <a:latin typeface="Calibri (Textkörper)"/>
                <a:cs typeface="Myriad Pro"/>
              </a:rPr>
              <a:t> May 2015</a:t>
            </a:r>
            <a:endParaRPr lang="en-US" dirty="0">
              <a:latin typeface="Calibri (Textkörper)"/>
            </a:endParaRPr>
          </a:p>
        </p:txBody>
      </p:sp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BE83AF4-3AEB-4FA1-BFAC-EDFB9DD6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AAE39F8-2FFD-4100-B008-5F69F5DD6FA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4" name="Bild 5">
            <a:extLst>
              <a:ext uri="{FF2B5EF4-FFF2-40B4-BE49-F238E27FC236}">
                <a16:creationId xmlns:a16="http://schemas.microsoft.com/office/drawing/2014/main" id="{092B7016-7371-46F6-9616-73BEA90527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66531AF-61D1-4611-8B99-0B27245FB73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14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8" name="Picture 12" descr="C:\Eigene Dateien\_PV-Projects Agency\neues Logo PV-P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78316" y="5614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BC96CAC-EEB4-4755-A953-E231C7D750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2" name="Bild 5">
            <a:extLst>
              <a:ext uri="{FF2B5EF4-FFF2-40B4-BE49-F238E27FC236}">
                <a16:creationId xmlns:a16="http://schemas.microsoft.com/office/drawing/2014/main" id="{1A8308D7-85D6-454E-BAAA-0DDC176B9E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547E664-AA29-42A4-8F73-EDCC1306B2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955819B2-9DDF-45CB-95C9-8E764FE90812}"/>
              </a:ext>
            </a:extLst>
          </p:cNvPr>
          <p:cNvSpPr txBox="1">
            <a:spLocks/>
          </p:cNvSpPr>
          <p:nvPr/>
        </p:nvSpPr>
        <p:spPr>
          <a:xfrm>
            <a:off x="-106624" y="1323042"/>
            <a:ext cx="9239996" cy="78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The PV-Projects Agency (PV-PA)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3027B48-4062-4857-B04F-5CBBF84C1EFC}"/>
              </a:ext>
            </a:extLst>
          </p:cNvPr>
          <p:cNvSpPr txBox="1"/>
          <p:nvPr/>
        </p:nvSpPr>
        <p:spPr>
          <a:xfrm>
            <a:off x="173482" y="2142113"/>
            <a:ext cx="50778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Independent Berlin/Hamburg-based              service company for </a:t>
            </a:r>
            <a:r>
              <a:rPr lang="en-US" b="1" dirty="0"/>
              <a:t>consultancy </a:t>
            </a:r>
            <a:r>
              <a:rPr lang="en-US" dirty="0"/>
              <a:t>and           </a:t>
            </a:r>
            <a:r>
              <a:rPr lang="en-US" b="1" dirty="0"/>
              <a:t>project development </a:t>
            </a:r>
          </a:p>
          <a:p>
            <a:pPr marL="342900" indent="-342900">
              <a:buFontTx/>
              <a:buChar char="-"/>
            </a:pPr>
            <a:endParaRPr lang="en-US" sz="800" b="1" dirty="0"/>
          </a:p>
          <a:p>
            <a:pPr marL="342900" indent="-342900">
              <a:buFontTx/>
              <a:buChar char="-"/>
            </a:pPr>
            <a:r>
              <a:rPr lang="en-US" dirty="0"/>
              <a:t>in the field of renewable energies, energy efficiency and sustainable development.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dirty="0"/>
              <a:t>Established in 2009.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6943227-5A8B-4166-8694-801E6F5E62E2}"/>
              </a:ext>
            </a:extLst>
          </p:cNvPr>
          <p:cNvSpPr txBox="1"/>
          <p:nvPr/>
        </p:nvSpPr>
        <p:spPr>
          <a:xfrm>
            <a:off x="173482" y="4273450"/>
            <a:ext cx="850812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Focus on further</a:t>
            </a:r>
            <a:r>
              <a:rPr lang="en-US" b="1" dirty="0"/>
              <a:t> dissemination of Solar Energy Use </a:t>
            </a:r>
            <a:r>
              <a:rPr lang="en-US" dirty="0"/>
              <a:t>in especially “off-grid” areas (</a:t>
            </a:r>
            <a:r>
              <a:rPr lang="en-US" b="1" dirty="0"/>
              <a:t>rural electrification</a:t>
            </a:r>
            <a:r>
              <a:rPr lang="en-US" dirty="0"/>
              <a:t>)</a:t>
            </a:r>
          </a:p>
          <a:p>
            <a:pPr marL="342900" indent="-342900">
              <a:buFontTx/>
              <a:buChar char="-"/>
            </a:pPr>
            <a:endParaRPr lang="en-US" sz="800" b="1" dirty="0"/>
          </a:p>
          <a:p>
            <a:pPr marL="342900" indent="-342900">
              <a:buFontTx/>
              <a:buChar char="-"/>
            </a:pPr>
            <a:r>
              <a:rPr lang="en-US" b="1" dirty="0"/>
              <a:t>“New/attractive markets” opener </a:t>
            </a:r>
            <a:r>
              <a:rPr lang="en-US" dirty="0"/>
              <a:t>for the Solar Industry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dirty="0"/>
              <a:t>Main target regions: “</a:t>
            </a:r>
            <a:r>
              <a:rPr lang="en-US" b="1" dirty="0"/>
              <a:t>LDC’s</a:t>
            </a:r>
            <a:r>
              <a:rPr lang="en-US" dirty="0"/>
              <a:t>”, Africa (sub-</a:t>
            </a:r>
            <a:r>
              <a:rPr lang="en-US" dirty="0" err="1"/>
              <a:t>sahara</a:t>
            </a:r>
            <a:r>
              <a:rPr lang="en-US" dirty="0"/>
              <a:t>), Asia, e.g.: Ghana,                         Cameroon, Tanzania, Madagascar, Pakistan, Indonesia, India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6" name="Picture 11" descr="C:\Eigene Dateien\_PV-Projects Agency\KEHRWIEDERSP (16).jpg">
            <a:extLst>
              <a:ext uri="{FF2B5EF4-FFF2-40B4-BE49-F238E27FC236}">
                <a16:creationId xmlns:a16="http://schemas.microsoft.com/office/drawing/2014/main" id="{7BA28FB6-1E83-474B-8C7D-CF7E9D7D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532" y="2041699"/>
            <a:ext cx="3272077" cy="21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342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German Solar Academy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Cameroon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(GSAC)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05800" y="5166198"/>
            <a:ext cx="4635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Myriad Pro"/>
                <a:cs typeface="Myriad Pro"/>
              </a:rPr>
              <a:t>Pictures </a:t>
            </a:r>
            <a:r>
              <a:rPr lang="de-DE" sz="1600" dirty="0" err="1">
                <a:latin typeface="Myriad Pro"/>
                <a:cs typeface="Myriad Pro"/>
              </a:rPr>
              <a:t>of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the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Visit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of</a:t>
            </a:r>
            <a:r>
              <a:rPr lang="de-DE" sz="1600" dirty="0">
                <a:latin typeface="Myriad Pro"/>
                <a:cs typeface="Myriad Pro"/>
              </a:rPr>
              <a:t> GSAC Manager Bertrand Pani in Berlin in </a:t>
            </a:r>
            <a:r>
              <a:rPr lang="de-DE" sz="1600" dirty="0" err="1">
                <a:latin typeface="Myriad Pro"/>
                <a:cs typeface="Myriad Pro"/>
              </a:rPr>
              <a:t>February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and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of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the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start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of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the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first</a:t>
            </a:r>
            <a:r>
              <a:rPr lang="de-DE" sz="1600" dirty="0">
                <a:latin typeface="Myriad Pro"/>
                <a:cs typeface="Myriad Pro"/>
              </a:rPr>
              <a:t> </a:t>
            </a:r>
            <a:r>
              <a:rPr lang="de-DE" sz="1600" dirty="0" err="1">
                <a:latin typeface="Myriad Pro"/>
                <a:cs typeface="Myriad Pro"/>
              </a:rPr>
              <a:t>lectures</a:t>
            </a:r>
            <a:r>
              <a:rPr lang="de-DE" sz="1600" dirty="0">
                <a:latin typeface="Myriad Pro"/>
                <a:cs typeface="Myriad Pro"/>
              </a:rPr>
              <a:t> in April 2015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035" y="2692068"/>
            <a:ext cx="2790308" cy="2248459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" y="2658930"/>
            <a:ext cx="3042129" cy="2281597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383" y="2682376"/>
            <a:ext cx="3010868" cy="2258151"/>
          </a:xfrm>
          <a:prstGeom prst="rect">
            <a:avLst/>
          </a:prstGeom>
        </p:spPr>
      </p:pic>
      <p:pic>
        <p:nvPicPr>
          <p:cNvPr id="17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7024554-FBB5-47D7-A259-49C425C5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0F41794-8400-4B96-A078-4DDE5059F3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1" name="Bild 5">
            <a:extLst>
              <a:ext uri="{FF2B5EF4-FFF2-40B4-BE49-F238E27FC236}">
                <a16:creationId xmlns:a16="http://schemas.microsoft.com/office/drawing/2014/main" id="{7DB1E688-20BF-43B1-9666-95DC6C41C56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CA62014-1630-4FCA-B8F7-7996528991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... Tanzania,</a:t>
            </a: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/>
              </a:rPr>
              <a:t>In Search for Partners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682" y="2490080"/>
            <a:ext cx="2529142" cy="1865292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070" y="4282964"/>
            <a:ext cx="2265515" cy="1274353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98" y="2471554"/>
            <a:ext cx="3310187" cy="1861980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95" y="2487221"/>
            <a:ext cx="2490868" cy="1868151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337055" y="5060796"/>
            <a:ext cx="4092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Myriad Pro"/>
                <a:cs typeface="Myriad Pro"/>
              </a:rPr>
              <a:t>Visit</a:t>
            </a:r>
            <a:r>
              <a:rPr lang="de-DE" sz="1400" dirty="0">
                <a:latin typeface="Myriad Pro"/>
                <a:cs typeface="Myriad Pro"/>
              </a:rPr>
              <a:t> at HAI Institute, </a:t>
            </a:r>
            <a:r>
              <a:rPr lang="de-DE" sz="1400" dirty="0" err="1">
                <a:latin typeface="Myriad Pro"/>
                <a:cs typeface="Myriad Pro"/>
              </a:rPr>
              <a:t>left</a:t>
            </a:r>
            <a:r>
              <a:rPr lang="de-DE" sz="1400" dirty="0">
                <a:latin typeface="Myriad Pro"/>
                <a:cs typeface="Myriad Pro"/>
              </a:rPr>
              <a:t>: </a:t>
            </a:r>
            <a:r>
              <a:rPr lang="de-DE" sz="1400" dirty="0" err="1">
                <a:latin typeface="Myriad Pro"/>
                <a:cs typeface="Myriad Pro"/>
              </a:rPr>
              <a:t>Principal</a:t>
            </a:r>
            <a:r>
              <a:rPr lang="de-DE" sz="1400" dirty="0">
                <a:latin typeface="Myriad Pro"/>
                <a:cs typeface="Myriad Pro"/>
              </a:rPr>
              <a:t> </a:t>
            </a:r>
            <a:r>
              <a:rPr lang="de-DE" sz="1400" dirty="0" err="1">
                <a:latin typeface="Myriad Pro"/>
                <a:cs typeface="Myriad Pro"/>
              </a:rPr>
              <a:t>Peniel</a:t>
            </a:r>
            <a:r>
              <a:rPr lang="de-DE" sz="1400" dirty="0">
                <a:latin typeface="Myriad Pro"/>
                <a:cs typeface="Myriad Pro"/>
              </a:rPr>
              <a:t> </a:t>
            </a:r>
            <a:r>
              <a:rPr lang="de-DE" sz="1400" dirty="0" err="1">
                <a:latin typeface="Myriad Pro"/>
                <a:cs typeface="Myriad Pro"/>
              </a:rPr>
              <a:t>Shali</a:t>
            </a:r>
            <a:r>
              <a:rPr lang="de-DE" sz="1400" dirty="0">
                <a:latin typeface="Myriad Pro"/>
                <a:cs typeface="Myriad Pro"/>
              </a:rPr>
              <a:t>, </a:t>
            </a:r>
            <a:r>
              <a:rPr lang="de-DE" sz="1400" dirty="0" err="1">
                <a:latin typeface="Myriad Pro"/>
                <a:cs typeface="Myriad Pro"/>
              </a:rPr>
              <a:t>October</a:t>
            </a:r>
            <a:r>
              <a:rPr lang="de-DE" sz="1400" dirty="0">
                <a:latin typeface="Myriad Pro"/>
                <a:cs typeface="Myriad Pro"/>
              </a:rPr>
              <a:t> 2013</a:t>
            </a:r>
          </a:p>
        </p:txBody>
      </p:sp>
      <p:sp>
        <p:nvSpPr>
          <p:cNvPr id="4" name="Rechteck 3"/>
          <p:cNvSpPr/>
          <p:nvPr/>
        </p:nvSpPr>
        <p:spPr>
          <a:xfrm>
            <a:off x="102470" y="4450270"/>
            <a:ext cx="5245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cap="small" spc="200" dirty="0" err="1">
                <a:latin typeface="Myriad Pro"/>
                <a:cs typeface="Myriad Pro"/>
              </a:rPr>
              <a:t>HAI Intitute Boma‘ngombe</a:t>
            </a:r>
            <a:r>
              <a:rPr lang="de-DE" cap="small" spc="200" dirty="0">
                <a:latin typeface="Myriad Pro"/>
                <a:cs typeface="Myriad Pro"/>
              </a:rPr>
              <a:t>, </a:t>
            </a:r>
            <a:r>
              <a:rPr lang="de-DE" cap="small" spc="200" dirty="0" err="1">
                <a:latin typeface="Myriad Pro"/>
                <a:cs typeface="Myriad Pro"/>
              </a:rPr>
              <a:t>Kilimanjaro</a:t>
            </a:r>
            <a:endParaRPr lang="de-DE" cap="small" spc="200" dirty="0">
              <a:latin typeface="Myriad Pro"/>
              <a:cs typeface="Myriad Pro"/>
            </a:endParaRPr>
          </a:p>
        </p:txBody>
      </p:sp>
      <p:pic>
        <p:nvPicPr>
          <p:cNvPr id="2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26BF32FB-228B-480C-96DF-5EB1A4D9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5474E1D-0EA5-41C1-8D66-32E8A18E66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6" name="Bild 5">
            <a:extLst>
              <a:ext uri="{FF2B5EF4-FFF2-40B4-BE49-F238E27FC236}">
                <a16:creationId xmlns:a16="http://schemas.microsoft.com/office/drawing/2014/main" id="{D623B511-E658-40D4-9FF6-C2F485B0B0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0B82D3E-7635-4AF2-ADE0-58045EE123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67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50077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The Premises of the HAI Institute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							Education </a:t>
            </a:r>
            <a:r>
              <a:rPr lang="de-DE" sz="1200" cap="small" spc="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is</a:t>
            </a:r>
            <a:r>
              <a:rPr lang="de-DE" sz="1200" cap="small" spc="200" dirty="0">
                <a:solidFill>
                  <a:schemeClr val="accent3">
                    <a:lumMod val="60000"/>
                    <a:lumOff val="40000"/>
                  </a:schemeClr>
                </a:solidFill>
                <a:latin typeface="Myriad Pro"/>
                <a:cs typeface="Myriad Pro"/>
              </a:rPr>
              <a:t> Key!	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857" y="2098853"/>
            <a:ext cx="3943350" cy="2619090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538" y="2085041"/>
            <a:ext cx="1766416" cy="2773652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7043" y="3826210"/>
            <a:ext cx="1766416" cy="1799913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5" y="3871737"/>
            <a:ext cx="3008905" cy="2256679"/>
          </a:xfrm>
          <a:prstGeom prst="rect">
            <a:avLst/>
          </a:prstGeom>
        </p:spPr>
      </p:pic>
      <p:pic>
        <p:nvPicPr>
          <p:cNvPr id="15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3A681EFA-E6DB-4B27-A969-AD03C7F8F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9F89D4E-CC6B-4F78-AEAE-324589B725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0" name="Bild 5">
            <a:extLst>
              <a:ext uri="{FF2B5EF4-FFF2-40B4-BE49-F238E27FC236}">
                <a16:creationId xmlns:a16="http://schemas.microsoft.com/office/drawing/2014/main" id="{840C67E8-647F-4ACF-9B9D-6931146CA8C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55E9E59-F7FC-4DC4-8847-F9DB7294223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30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919F9-84F0-CC3C-8C31-4771A6D5F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24C0C62-17DE-71DC-59EE-EF9BA3F64921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291840-680C-6A7E-5E66-64C6E003388E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9FAE3BC4-42C8-50EE-C8AE-989CCCD4B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DADDD696-56F4-746C-9D80-86E62AEDC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0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8E8D73D3-7552-88E2-84D3-E972B1E9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1C29099-9BFD-4FFE-099C-88EDD37E02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D5127919-2EC8-4DA7-FACB-228385AD7A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FF16315-DB28-6916-EFEC-A0307DF1F6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CBAD1A-C0C0-DBC9-B2F8-BDBF2BD90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742" y="1336141"/>
            <a:ext cx="6629400" cy="47655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6F8CD44-915C-5B8F-7F8A-DA32014D6167}"/>
              </a:ext>
            </a:extLst>
          </p:cNvPr>
          <p:cNvSpPr/>
          <p:nvPr/>
        </p:nvSpPr>
        <p:spPr>
          <a:xfrm>
            <a:off x="5007031" y="2122173"/>
            <a:ext cx="4099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u="sng" dirty="0">
                <a:solidFill>
                  <a:srgbClr val="3333FF"/>
                </a:solidFill>
              </a:rPr>
              <a:t>http://gsan.solar/</a:t>
            </a:r>
          </a:p>
        </p:txBody>
      </p:sp>
    </p:spTree>
    <p:extLst>
      <p:ext uri="{BB962C8B-B14F-4D97-AF65-F5344CB8AC3E}">
        <p14:creationId xmlns:p14="http://schemas.microsoft.com/office/powerpoint/2010/main" val="1540000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17993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Vision: Demonstration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of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Renewable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Energy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Systems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and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Usage</a:t>
            </a:r>
            <a:r>
              <a:rPr lang="de-DE" b="1" dirty="0">
                <a:solidFill>
                  <a:schemeClr val="tx1"/>
                </a:solidFill>
                <a:cs typeface="Myriad Pro"/>
              </a:rPr>
              <a:t> in </a:t>
            </a:r>
          </a:p>
          <a:p>
            <a:r>
              <a:rPr lang="de-DE" b="1" dirty="0">
                <a:solidFill>
                  <a:schemeClr val="tx1"/>
                </a:solidFill>
                <a:cs typeface="Myriad Pro"/>
              </a:rPr>
              <a:t>Northern </a:t>
            </a:r>
            <a:r>
              <a:rPr lang="de-DE" b="1" dirty="0" err="1">
                <a:solidFill>
                  <a:schemeClr val="tx1"/>
                </a:solidFill>
                <a:cs typeface="Myriad Pro"/>
              </a:rPr>
              <a:t>Tanzania</a:t>
            </a: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612900" y="2566087"/>
            <a:ext cx="68110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- Building-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RE </a:t>
            </a:r>
            <a:r>
              <a:rPr lang="de-DE" dirty="0" err="1"/>
              <a:t>demonstrations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makers</a:t>
            </a:r>
            <a:endParaRPr lang="de-DE" dirty="0"/>
          </a:p>
          <a:p>
            <a:endParaRPr lang="de-DE" dirty="0"/>
          </a:p>
          <a:p>
            <a:r>
              <a:rPr lang="de-DE" dirty="0"/>
              <a:t>- Short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Kilimanjaro</a:t>
            </a:r>
            <a:r>
              <a:rPr lang="de-DE" dirty="0"/>
              <a:t> Airport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Tourism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charitable </a:t>
            </a:r>
            <a:r>
              <a:rPr lang="de-DE" dirty="0" err="1"/>
              <a:t>institutions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r>
              <a:rPr lang="de-DE" dirty="0"/>
              <a:t>- Projects like </a:t>
            </a:r>
            <a:r>
              <a:rPr lang="de-DE" dirty="0" err="1"/>
              <a:t>Mörk</a:t>
            </a:r>
            <a:r>
              <a:rPr lang="de-DE" dirty="0"/>
              <a:t> </a:t>
            </a:r>
            <a:r>
              <a:rPr lang="de-DE" dirty="0" err="1"/>
              <a:t>Water‘s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</a:p>
          <a:p>
            <a:r>
              <a:rPr lang="de-DE" dirty="0"/>
              <a:t>	</a:t>
            </a:r>
            <a:r>
              <a:rPr lang="de-DE" dirty="0" err="1"/>
              <a:t>desalination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in </a:t>
            </a:r>
            <a:r>
              <a:rPr lang="de-DE" dirty="0" err="1"/>
              <a:t>place</a:t>
            </a:r>
            <a:endParaRPr lang="de-DE" dirty="0"/>
          </a:p>
          <a:p>
            <a:endParaRPr lang="de-DE" dirty="0"/>
          </a:p>
          <a:p>
            <a:r>
              <a:rPr lang="de-DE" dirty="0"/>
              <a:t>- Education, plus </a:t>
            </a:r>
            <a:r>
              <a:rPr lang="de-DE" dirty="0" err="1"/>
              <a:t>competence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!</a:t>
            </a:r>
          </a:p>
          <a:p>
            <a:endParaRPr lang="de-DE" dirty="0"/>
          </a:p>
          <a:p>
            <a:r>
              <a:rPr lang="de-DE" dirty="0"/>
              <a:t>- Info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hub (</a:t>
            </a:r>
            <a:r>
              <a:rPr lang="de-DE" dirty="0" err="1"/>
              <a:t>warehousing</a:t>
            </a:r>
            <a:r>
              <a:rPr lang="de-DE" dirty="0"/>
              <a:t>)</a:t>
            </a: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2708920"/>
            <a:ext cx="1308100" cy="3190675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367" y="3489668"/>
            <a:ext cx="3154548" cy="2095185"/>
          </a:xfrm>
          <a:prstGeom prst="rect">
            <a:avLst/>
          </a:prstGeom>
        </p:spPr>
      </p:pic>
      <p:pic>
        <p:nvPicPr>
          <p:cNvPr id="1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D3BE4FE1-1E37-436A-919B-A1AE52C6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6CCCC62-E5F3-4622-A238-7D9C1521049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D70835C6-3031-4AEF-B311-F97438D393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39190BE-7F21-46AF-8B1E-5D804FA218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57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17993"/>
            <a:ext cx="6910744" cy="1727039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chemeClr val="tx1"/>
                </a:solidFill>
                <a:cs typeface="Myriad Pro"/>
              </a:rPr>
              <a:t>For Example: </a:t>
            </a:r>
          </a:p>
          <a:p>
            <a:r>
              <a:rPr lang="de-DE" b="1" dirty="0">
                <a:solidFill>
                  <a:schemeClr val="tx1"/>
                </a:solidFill>
                <a:cs typeface="Myriad Pro"/>
              </a:rPr>
              <a:t>A Solar Market Place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42461" y="2548480"/>
            <a:ext cx="464223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</a:t>
            </a:r>
            <a:r>
              <a:rPr lang="de-DE" dirty="0" err="1"/>
              <a:t>Showcasing</a:t>
            </a:r>
            <a:r>
              <a:rPr lang="de-DE" dirty="0"/>
              <a:t> </a:t>
            </a:r>
            <a:r>
              <a:rPr lang="de-DE" dirty="0" err="1"/>
              <a:t>Productive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lang="de-DE" dirty="0"/>
          </a:p>
          <a:p>
            <a:endParaRPr lang="de-DE" dirty="0"/>
          </a:p>
          <a:p>
            <a:r>
              <a:rPr lang="de-DE" dirty="0"/>
              <a:t>- Implementation </a:t>
            </a:r>
            <a:r>
              <a:rPr lang="de-DE" dirty="0" err="1"/>
              <a:t>of</a:t>
            </a:r>
            <a:r>
              <a:rPr lang="de-DE" dirty="0"/>
              <a:t> a Solar Market Place Pilot</a:t>
            </a:r>
          </a:p>
          <a:p>
            <a:endParaRPr lang="de-DE" dirty="0"/>
          </a:p>
          <a:p>
            <a:r>
              <a:rPr lang="de-DE" dirty="0"/>
              <a:t>- Building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BOSS</a:t>
            </a:r>
          </a:p>
          <a:p>
            <a:r>
              <a:rPr lang="de-DE" dirty="0"/>
              <a:t>	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country</a:t>
            </a:r>
            <a:r>
              <a:rPr lang="de-DE" dirty="0"/>
              <a:t> (GHA </a:t>
            </a:r>
            <a:r>
              <a:rPr lang="de-DE" dirty="0" err="1"/>
              <a:t>and</a:t>
            </a:r>
            <a:r>
              <a:rPr lang="de-DE" dirty="0"/>
              <a:t> TZ)</a:t>
            </a:r>
          </a:p>
          <a:p>
            <a:endParaRPr lang="de-DE" dirty="0" err="1"/>
          </a:p>
          <a:p>
            <a:r>
              <a:rPr lang="de-DE" b="1" dirty="0" err="1">
                <a:cs typeface="Myriad Pro"/>
              </a:rPr>
              <a:t>Introduction</a:t>
            </a:r>
            <a:r>
              <a:rPr lang="de-DE" b="1" dirty="0">
                <a:cs typeface="Myriad Pro"/>
              </a:rPr>
              <a:t> </a:t>
            </a:r>
            <a:r>
              <a:rPr lang="de-DE" b="1" dirty="0" err="1">
                <a:cs typeface="Myriad Pro"/>
              </a:rPr>
              <a:t>of</a:t>
            </a:r>
            <a:r>
              <a:rPr lang="de-DE" b="1" dirty="0">
                <a:cs typeface="Myriad Pro"/>
              </a:rPr>
              <a:t> </a:t>
            </a:r>
            <a:r>
              <a:rPr lang="de-DE" b="1" dirty="0" err="1">
                <a:cs typeface="Myriad Pro"/>
              </a:rPr>
              <a:t>Phaesun‘s</a:t>
            </a:r>
            <a:r>
              <a:rPr lang="de-DE" b="1" dirty="0">
                <a:cs typeface="Myriad Pro"/>
              </a:rPr>
              <a:t> BOSS </a:t>
            </a:r>
            <a:r>
              <a:rPr lang="de-DE" b="1" dirty="0" err="1">
                <a:cs typeface="Myriad Pro"/>
              </a:rPr>
              <a:t>solutions</a:t>
            </a:r>
            <a:r>
              <a:rPr lang="de-DE" b="1" dirty="0">
                <a:cs typeface="Myriad Pro"/>
              </a:rPr>
              <a:t> in </a:t>
            </a:r>
            <a:r>
              <a:rPr lang="de-DE" b="1" dirty="0" err="1">
                <a:cs typeface="Myriad Pro"/>
              </a:rPr>
              <a:t>Tanzania</a:t>
            </a:r>
            <a:r>
              <a:rPr lang="de-DE" b="1" dirty="0">
                <a:cs typeface="Myriad Pro"/>
              </a:rPr>
              <a:t> </a:t>
            </a:r>
            <a:r>
              <a:rPr lang="de-DE" b="1" dirty="0" err="1">
                <a:cs typeface="Myriad Pro"/>
              </a:rPr>
              <a:t>and</a:t>
            </a:r>
            <a:r>
              <a:rPr lang="de-DE" b="1" dirty="0">
                <a:cs typeface="Myriad Pro"/>
              </a:rPr>
              <a:t> Ghana</a:t>
            </a:r>
          </a:p>
          <a:p>
            <a:r>
              <a:rPr lang="de-DE" sz="1600" dirty="0">
                <a:cs typeface="Myriad Pro"/>
              </a:rPr>
              <a:t>						</a:t>
            </a:r>
          </a:p>
          <a:p>
            <a:r>
              <a:rPr lang="de-DE" sz="1600" dirty="0">
                <a:cs typeface="Myriad Pro"/>
              </a:rPr>
              <a:t>- </a:t>
            </a:r>
            <a:r>
              <a:rPr lang="de-DE" sz="1600" dirty="0" err="1">
                <a:cs typeface="Myriad Pro"/>
              </a:rPr>
              <a:t>Importance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of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teaching</a:t>
            </a:r>
            <a:r>
              <a:rPr lang="de-DE" sz="1600" dirty="0">
                <a:cs typeface="Myriad Pro"/>
              </a:rPr>
              <a:t> </a:t>
            </a:r>
            <a:r>
              <a:rPr lang="de-DE" sz="1600" dirty="0" err="1">
                <a:cs typeface="Myriad Pro"/>
              </a:rPr>
              <a:t>entrepreneurship</a:t>
            </a:r>
            <a:r>
              <a:rPr lang="de-DE" sz="1600" dirty="0">
                <a:cs typeface="Myriad Pro"/>
              </a:rPr>
              <a:t>, BOSS </a:t>
            </a:r>
            <a:r>
              <a:rPr lang="de-DE" sz="1600" dirty="0" err="1">
                <a:cs typeface="Myriad Pro"/>
              </a:rPr>
              <a:t>concept</a:t>
            </a:r>
            <a:endParaRPr lang="de-DE" sz="1600" dirty="0">
              <a:cs typeface="Myriad Pro"/>
            </a:endParaRP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247" y="1690516"/>
            <a:ext cx="2384062" cy="3476968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7DC28207-3691-4BF6-87DB-52175F87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121B80-EA47-4973-BE3A-DCAA18B198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B8937612-8DE6-4017-B6DB-5617547BE1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7020239-508B-47F2-AB78-D7D71DE186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8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17993"/>
            <a:ext cx="5861298" cy="1634745"/>
          </a:xfrm>
        </p:spPr>
        <p:txBody>
          <a:bodyPr>
            <a:noAutofit/>
          </a:bodyPr>
          <a:lstStyle/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Business Opportunities with Solar Systems</a:t>
            </a:r>
          </a:p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(Rural Electrification)</a:t>
            </a:r>
            <a:b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GrainMill_E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852738"/>
            <a:ext cx="5400675" cy="3479800"/>
          </a:xfrm>
          <a:prstGeom prst="rect">
            <a:avLst/>
          </a:prstGeom>
          <a:noFill/>
        </p:spPr>
      </p:pic>
      <p:pic>
        <p:nvPicPr>
          <p:cNvPr id="12" name="Picture 4" descr="Hargeisa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4270375"/>
            <a:ext cx="1630059" cy="124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GrainMill_Eritrea_2014 (4)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1412875"/>
            <a:ext cx="23749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05ABAD92-0D28-4BB8-98A6-B5E1E0CA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A7BC0B6-FB1C-4D7A-B532-2F3C423242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553FDCC7-E953-4130-858F-E8389F2EBE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8A3212B-7609-406A-BC82-970B3FC3DD9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7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umsplatzhalt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F87A86-9FCF-4A6E-9C5F-62231C9F08B7}" type="datetime1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10.12.24</a:t>
            </a:fld>
            <a:endParaRPr lang="de-DE">
              <a:cs typeface="Arial" charset="0"/>
            </a:endParaRPr>
          </a:p>
        </p:txBody>
      </p:sp>
      <p:sp>
        <p:nvSpPr>
          <p:cNvPr id="53250" name="Fußzeilenplatzhalt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www.phaesun.com</a:t>
            </a:r>
          </a:p>
        </p:txBody>
      </p:sp>
      <p:sp>
        <p:nvSpPr>
          <p:cNvPr id="53251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46536-8171-497D-90D8-A6938B8F7D61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de-DE">
              <a:cs typeface="Arial" charset="0"/>
            </a:endParaRPr>
          </a:p>
        </p:txBody>
      </p:sp>
      <p:pic>
        <p:nvPicPr>
          <p:cNvPr id="33796" name="Picture 6" descr="Wimmelbild_Ta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239" y="1475176"/>
            <a:ext cx="6703396" cy="412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937BE0DE-9DC5-4DB4-82DE-2E2BC543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666DC5-6AC2-4FFE-A58C-18E6BAA0DC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8" name="Bild 5">
            <a:extLst>
              <a:ext uri="{FF2B5EF4-FFF2-40B4-BE49-F238E27FC236}">
                <a16:creationId xmlns:a16="http://schemas.microsoft.com/office/drawing/2014/main" id="{6274A2D1-8988-4B46-BF2E-E677A1860E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004C5DD-C669-4AE0-945F-289EC9FC7A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48AC8-0E9B-4FC9-B4F1-E9C4D8A78A70}" type="datetime1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10.12.24</a:t>
            </a:fld>
            <a:endParaRPr lang="de-DE">
              <a:cs typeface="Arial" charset="0"/>
            </a:endParaRPr>
          </a:p>
        </p:txBody>
      </p:sp>
      <p:sp>
        <p:nvSpPr>
          <p:cNvPr id="54274" name="Fußzeilenplatzhalt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cs typeface="Arial" charset="0"/>
              </a:rPr>
              <a:t>www.phaesun.com</a:t>
            </a:r>
          </a:p>
        </p:txBody>
      </p:sp>
      <p:sp>
        <p:nvSpPr>
          <p:cNvPr id="54275" name="Foliennummernplatzhalt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27E84-E8B5-46E6-B4AD-666B1BAAC7F4}" type="slidenum">
              <a:rPr lang="de-D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de-DE">
              <a:cs typeface="Arial" charset="0"/>
            </a:endParaRPr>
          </a:p>
        </p:txBody>
      </p:sp>
      <p:pic>
        <p:nvPicPr>
          <p:cNvPr id="34820" name="Picture 6" descr="Wimmelbild_Nach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73" y="1329874"/>
            <a:ext cx="6987223" cy="42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695854C1-745C-4AD2-B516-0CC3EEBA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5D2DE2-E1B0-47C5-9218-E94C9CBBE0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8" name="Bild 5">
            <a:extLst>
              <a:ext uri="{FF2B5EF4-FFF2-40B4-BE49-F238E27FC236}">
                <a16:creationId xmlns:a16="http://schemas.microsoft.com/office/drawing/2014/main" id="{D9CA118E-2877-4578-97C4-0240784E3C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8FCC84-856B-4192-A8D2-BA4687C3A7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469936" y="1217993"/>
            <a:ext cx="5861298" cy="1634745"/>
          </a:xfrm>
        </p:spPr>
        <p:txBody>
          <a:bodyPr>
            <a:noAutofit/>
          </a:bodyPr>
          <a:lstStyle/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Exhibitions / Demonstrations</a:t>
            </a:r>
            <a:b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28" y="2035365"/>
            <a:ext cx="2696624" cy="35954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21770" y="5823368"/>
            <a:ext cx="20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Titanic Beach Ghana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33" y="3894254"/>
            <a:ext cx="2315479" cy="17366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33" y="2061992"/>
            <a:ext cx="2271698" cy="170377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740" y="2227868"/>
            <a:ext cx="2215233" cy="3344365"/>
          </a:xfrm>
          <a:prstGeom prst="rect">
            <a:avLst/>
          </a:prstGeom>
        </p:spPr>
      </p:pic>
      <p:pic>
        <p:nvPicPr>
          <p:cNvPr id="14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7A2C9DA6-6BD5-4971-B06F-4B8E0D88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27A139-8692-44BE-B367-3A0BBE0C9D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F7591C39-38DC-4765-A26C-72033498DD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3A6D8E7-0E7A-46EF-9F2B-1B8B25E11BC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330660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PV-PA‘s Activities: „a 4-pillar based Approach“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3482" y="1918488"/>
            <a:ext cx="56982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i="1" u="sng" dirty="0"/>
              <a:t>Vocational Training and Education</a:t>
            </a:r>
          </a:p>
          <a:p>
            <a:endParaRPr lang="en-US" sz="800" dirty="0"/>
          </a:p>
          <a:p>
            <a:pPr marL="1257300" lvl="2" indent="-342900">
              <a:buAutoNum type="alphaUcParenR"/>
            </a:pPr>
            <a:r>
              <a:rPr lang="en-US" sz="1600" dirty="0"/>
              <a:t>Conceptualization and conduction of (innovative) </a:t>
            </a:r>
            <a:r>
              <a:rPr lang="en-US" sz="1600" b="1" dirty="0"/>
              <a:t>training programs </a:t>
            </a:r>
            <a:r>
              <a:rPr lang="en-US" sz="1600" dirty="0"/>
              <a:t>in Berlin and in target countries</a:t>
            </a:r>
          </a:p>
          <a:p>
            <a:pPr marL="1257300" lvl="2" indent="-342900">
              <a:buAutoNum type="alphaUcParenR"/>
            </a:pPr>
            <a:endParaRPr lang="en-US" sz="600" dirty="0"/>
          </a:p>
          <a:p>
            <a:pPr marL="1257300" lvl="2" indent="-342900">
              <a:buFontTx/>
              <a:buAutoNum type="alphaUcParenR"/>
            </a:pPr>
            <a:r>
              <a:rPr lang="en-US" sz="1600" dirty="0"/>
              <a:t>Implementation of solar </a:t>
            </a:r>
            <a:r>
              <a:rPr lang="en-US" sz="1600" b="1" dirty="0"/>
              <a:t>Vocational Training Centers </a:t>
            </a:r>
            <a:r>
              <a:rPr lang="en-US" sz="1600" dirty="0"/>
              <a:t>(„Solar VTC‘s“)</a:t>
            </a:r>
          </a:p>
          <a:p>
            <a:pPr lvl="2"/>
            <a:endParaRPr lang="en-US" sz="1000" dirty="0"/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872" y="1960190"/>
            <a:ext cx="2914440" cy="218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11581" y="3490090"/>
            <a:ext cx="55515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i="1" u="sng" dirty="0"/>
              <a:t>Technology Demonstration Projects abroad: </a:t>
            </a:r>
          </a:p>
          <a:p>
            <a:pPr marL="1143000" lvl="2" indent="-228600">
              <a:buFont typeface="+mj-lt"/>
              <a:buAutoNum type="arabicPeriod" startAt="2"/>
            </a:pPr>
            <a:endParaRPr lang="en-US" sz="800" dirty="0"/>
          </a:p>
          <a:p>
            <a:pPr lvl="2"/>
            <a:r>
              <a:rPr lang="en-US" sz="1600" dirty="0"/>
              <a:t>A)	“Light House” projects, e.g. </a:t>
            </a:r>
            <a:r>
              <a:rPr lang="en-US" sz="1600" dirty="0" err="1"/>
              <a:t>dena</a:t>
            </a:r>
            <a:r>
              <a:rPr lang="en-US" sz="1600" dirty="0"/>
              <a:t> RES program</a:t>
            </a:r>
          </a:p>
          <a:p>
            <a:pPr marL="1143000" lvl="2" indent="-228600">
              <a:buFont typeface="+mj-lt"/>
              <a:buAutoNum type="alphaUcParenR"/>
            </a:pPr>
            <a:endParaRPr lang="en-US" sz="800" dirty="0"/>
          </a:p>
        </p:txBody>
      </p:sp>
      <p:sp>
        <p:nvSpPr>
          <p:cNvPr id="8" name="Textfeld 7"/>
          <p:cNvSpPr txBox="1"/>
          <p:nvPr/>
        </p:nvSpPr>
        <p:spPr>
          <a:xfrm>
            <a:off x="224281" y="4764587"/>
            <a:ext cx="89523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US" i="1" u="sng" dirty="0"/>
              <a:t>Research</a:t>
            </a:r>
          </a:p>
          <a:p>
            <a:pPr marL="342900" indent="-342900">
              <a:buFont typeface="+mj-lt"/>
              <a:buAutoNum type="arabicPeriod" startAt="3"/>
            </a:pPr>
            <a:endParaRPr lang="en-US" sz="800" dirty="0"/>
          </a:p>
          <a:p>
            <a:pPr marL="1257300" lvl="2" indent="-342900">
              <a:buAutoNum type="alphaUcParenR"/>
            </a:pPr>
            <a:r>
              <a:rPr lang="en-US" sz="1600" dirty="0"/>
              <a:t>..on the „implementation of innovative financing models for PV in low-income regions“ </a:t>
            </a:r>
          </a:p>
          <a:p>
            <a:pPr marL="1257300" lvl="2" indent="-342900">
              <a:buAutoNum type="alphaUcParenR"/>
            </a:pPr>
            <a:endParaRPr lang="en-US" sz="600" dirty="0"/>
          </a:p>
          <a:p>
            <a:pPr marL="1257300" lvl="2" indent="-342900">
              <a:buAutoNum type="alphaUcParenR"/>
            </a:pPr>
            <a:r>
              <a:rPr lang="en-US" sz="1600" dirty="0"/>
              <a:t>with students and experts from the SRH/PV-PA’s network.</a:t>
            </a:r>
          </a:p>
          <a:p>
            <a:pPr marL="342900" indent="-342900">
              <a:buFont typeface="+mj-lt"/>
              <a:buAutoNum type="arabicPeriod" startAt="3"/>
            </a:pPr>
            <a:endParaRPr lang="en-US" sz="1000" dirty="0"/>
          </a:p>
          <a:p>
            <a:pPr marL="342900" indent="-342900">
              <a:buFont typeface="+mj-lt"/>
              <a:buAutoNum type="arabicPeriod" startAt="4"/>
            </a:pPr>
            <a:r>
              <a:rPr lang="en-US" i="1" u="sng" dirty="0"/>
              <a:t>Marketing Advisory and Sales of Products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24757" y="4206760"/>
            <a:ext cx="771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1600" dirty="0"/>
              <a:t>B)	Solar, RE, Water Resource Management and Eco </a:t>
            </a:r>
            <a:r>
              <a:rPr lang="en-US" sz="1600" b="1" dirty="0"/>
              <a:t>Technology Park </a:t>
            </a:r>
            <a:r>
              <a:rPr lang="en-US" sz="1600" dirty="0"/>
              <a:t>in </a:t>
            </a:r>
          </a:p>
          <a:p>
            <a:pPr marL="0" lvl="2"/>
            <a:r>
              <a:rPr lang="en-US" sz="1600" dirty="0"/>
              <a:t>	</a:t>
            </a:r>
            <a:r>
              <a:rPr lang="en-US" sz="1600" b="1" dirty="0"/>
              <a:t>Kilimanjaro</a:t>
            </a:r>
            <a:r>
              <a:rPr lang="en-US" sz="1600" dirty="0"/>
              <a:t> district to show use and benefits also to decision makers (“Vision”)</a:t>
            </a:r>
            <a:endParaRPr lang="en-US" dirty="0"/>
          </a:p>
        </p:txBody>
      </p:sp>
      <p:pic>
        <p:nvPicPr>
          <p:cNvPr id="14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18CAC572-7715-439D-8BB6-1FCEC36F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51688051-59CF-4A7A-81F0-CFBB052A43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624E567-9E88-4CDF-A7A2-BAC1ED6E8D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980972C-14AB-44E8-AE0C-FC8F3C17E4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1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170534" y="1217993"/>
            <a:ext cx="5861298" cy="1634745"/>
          </a:xfrm>
        </p:spPr>
        <p:txBody>
          <a:bodyPr>
            <a:noAutofit/>
          </a:bodyPr>
          <a:lstStyle/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Lighthouse Projects</a:t>
            </a:r>
          </a:p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Mbinga, Vincentian Sisters</a:t>
            </a:r>
            <a:b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4" y="2612543"/>
            <a:ext cx="2613605" cy="1960204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075" y="2200767"/>
            <a:ext cx="2673049" cy="2004787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02" y="2629331"/>
            <a:ext cx="2271803" cy="3029071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374" y="4399218"/>
            <a:ext cx="1489343" cy="1117007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54" y="4737866"/>
            <a:ext cx="1950860" cy="146314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386370" y="5692886"/>
            <a:ext cx="388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German Energy Agency GmbH (dena), 2005, Solar Roofs Program </a:t>
            </a:r>
          </a:p>
        </p:txBody>
      </p:sp>
      <p:pic>
        <p:nvPicPr>
          <p:cNvPr id="2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9EDE481B-9670-472B-9534-AA2ABC5F0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CC1048D-BF54-49D2-B595-AD11AA25AE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6" name="Bild 5">
            <a:extLst>
              <a:ext uri="{FF2B5EF4-FFF2-40B4-BE49-F238E27FC236}">
                <a16:creationId xmlns:a16="http://schemas.microsoft.com/office/drawing/2014/main" id="{BD69DC0E-A41A-420B-B800-76237AAAC76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0236D08-62A2-4065-A702-A3578707BF2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16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27DA02E-63CA-4E83-AC78-3168AE1EDAD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217" y="1472724"/>
            <a:ext cx="5876282" cy="41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24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1EA63AD-5552-9180-A790-3EB80BBF4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013" y="1381240"/>
            <a:ext cx="3377953" cy="47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0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643EC-9E22-EEB4-41A7-965857B2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9F5DEB9-4E78-A09E-A872-7390DB12B14A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5EF29CA-AF0F-FE83-D631-0C160760A196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14D47731-8B56-F245-6F5C-A2A68EECF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0641296-4CD9-BD65-9DFD-55B6C945F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93867266-8D3C-C88A-D15E-A7432EFF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8F157C7-90D0-A8C6-B034-B971B33932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0398AB78-6631-0D6B-80F6-0C6A9D56BD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1FD1CD2-6F7A-C00E-80B6-FF238750E01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D8F22B-31A9-596B-261B-FCAA24047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20404">
            <a:off x="3506701" y="1682246"/>
            <a:ext cx="5191549" cy="345440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61B5C75-100D-5E50-F1BA-031809D47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26953">
            <a:off x="356979" y="2586199"/>
            <a:ext cx="4420427" cy="29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9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20412A-CCC9-9C84-2E99-1FBD65F0F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12" y="1572219"/>
            <a:ext cx="4302250" cy="30270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F42CA-C135-4FE9-3EDC-7F2E976CC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0922" y="2727874"/>
            <a:ext cx="3695860" cy="25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8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D5F1BC3F-F7A5-4E53-B8AD-E031A258D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D803E5-8F26-4CB5-9363-4F789A4BEC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629" y="1369794"/>
            <a:ext cx="6099421" cy="432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10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A6F7704-07FC-437F-B975-6EB42CEEBC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47" y="1431698"/>
            <a:ext cx="3375731" cy="23951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0732DED-0C7C-853E-A25A-BE282EB698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431" y="3917687"/>
            <a:ext cx="3248569" cy="22665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293E49-029F-77BB-FBFD-F0BDEB05F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278" y="1237091"/>
            <a:ext cx="2986930" cy="42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26D76-8088-1F97-4B4B-E42FF91B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EE08AE3-C59A-53FB-43A9-D149CF2E200A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33FDEA7-5DAC-70A7-2B92-C1058DCE8881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08ECD6ED-B78C-F8D3-264B-0ACC367C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21A8964F-2FB9-D71D-5199-16EAE01B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B1D8954B-297C-5E9F-8AEA-DB9C4187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D6D9F1-F9A8-FE85-6BF1-24DED93AB4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FD084C51-BE56-A72A-656A-7EDD323BD6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BDF9EF7-2457-AD58-ADC9-96BD528709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7C62B8A-85F8-2826-1CA0-F4B71889A8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27" y="1320099"/>
            <a:ext cx="4876756" cy="474728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328A9B-FF62-3007-6406-EBEAF18FBE4C}"/>
              </a:ext>
            </a:extLst>
          </p:cNvPr>
          <p:cNvSpPr txBox="1"/>
          <p:nvPr/>
        </p:nvSpPr>
        <p:spPr>
          <a:xfrm>
            <a:off x="5334000" y="1507047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u="none" strike="noStrike" dirty="0">
                <a:solidFill>
                  <a:srgbClr val="AA7942"/>
                </a:solidFill>
                <a:effectLst/>
                <a:latin typeface="Helvetica" pitchFamily="2" charset="0"/>
              </a:rPr>
              <a:t>- 6th GSAN international </a:t>
            </a:r>
            <a:r>
              <a:rPr lang="de-DE" b="0" i="0" u="sng" strike="noStrike" dirty="0">
                <a:solidFill>
                  <a:srgbClr val="AA7942"/>
                </a:solidFill>
                <a:effectLst/>
                <a:latin typeface="Helvetica" pitchFamily="2" charset="0"/>
              </a:rPr>
              <a:t>Wind</a:t>
            </a:r>
            <a:r>
              <a:rPr lang="de-DE" b="0" i="0" u="none" strike="noStrike" dirty="0">
                <a:solidFill>
                  <a:srgbClr val="AA7942"/>
                </a:solidFill>
                <a:effectLst/>
                <a:latin typeface="Helvetica" pitchFamily="2" charset="0"/>
              </a:rPr>
              <a:t> Industry Training (GSAN-</a:t>
            </a:r>
            <a:r>
              <a:rPr lang="de-DE" b="0" i="0" u="none" strike="noStrike" dirty="0" err="1">
                <a:solidFill>
                  <a:srgbClr val="AA7942"/>
                </a:solidFill>
                <a:effectLst/>
                <a:latin typeface="Helvetica" pitchFamily="2" charset="0"/>
              </a:rPr>
              <a:t>iWIT</a:t>
            </a:r>
            <a:r>
              <a:rPr lang="de-DE" b="0" i="0" u="none" strike="noStrike" dirty="0">
                <a:solidFill>
                  <a:srgbClr val="AA7942"/>
                </a:solidFill>
                <a:effectLst/>
                <a:latin typeface="Helvetica" pitchFamily="2" charset="0"/>
              </a:rPr>
              <a:t> 2025) at SRH Berlin/Hamburg/Husum (hybrid), 12th__19th September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510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08AE4-1585-B53D-5CD4-E576528DB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7011126-116D-5B68-E294-A8C8FF147F5F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79D6619-4E96-6E74-79E8-EF239FCB24DC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F5A75340-2D7C-649E-06E2-24DEE5CB7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F4E334B7-B8F2-DB85-4742-7C115BCAB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17DD4C74-94BC-6506-5F77-6B587286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87B0DD-79CD-AAE8-73BE-CE420D9FF0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73450436-ACF0-4BA5-DD85-C0AC2FCB87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F783AC3-0935-6453-E299-BDEDB35491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70DC3F8-8FB9-E161-3C0C-D010DBD87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1499294"/>
            <a:ext cx="6516511" cy="45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28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3F56A3-07A6-39D8-6955-AE5370485AAB}"/>
              </a:ext>
            </a:extLst>
          </p:cNvPr>
          <p:cNvSpPr txBox="1"/>
          <p:nvPr/>
        </p:nvSpPr>
        <p:spPr>
          <a:xfrm>
            <a:off x="331727" y="1648761"/>
            <a:ext cx="83840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i="0" u="none" strike="noStrike" dirty="0">
                <a:solidFill>
                  <a:srgbClr val="00B0F0"/>
                </a:solidFill>
                <a:effectLst/>
                <a:latin typeface="Helvetica" pitchFamily="2" charset="0"/>
              </a:rPr>
              <a:t>9th SRH </a:t>
            </a:r>
            <a:r>
              <a:rPr lang="de-DE" sz="2400" b="1" i="0" u="sng" strike="noStrike" dirty="0">
                <a:solidFill>
                  <a:srgbClr val="00B0F0"/>
                </a:solidFill>
                <a:effectLst/>
                <a:latin typeface="Helvetica" pitchFamily="2" charset="0"/>
              </a:rPr>
              <a:t>Solar</a:t>
            </a:r>
            <a:r>
              <a:rPr lang="de-DE" sz="2400" b="1" i="0" u="none" strike="noStrike" dirty="0">
                <a:solidFill>
                  <a:srgbClr val="00B0F0"/>
                </a:solidFill>
                <a:effectLst/>
                <a:latin typeface="Helvetica" pitchFamily="2" charset="0"/>
              </a:rPr>
              <a:t> Summer Team-</a:t>
            </a:r>
            <a:r>
              <a:rPr lang="de-DE" sz="2400" b="1" i="0" u="none" strike="noStrike" dirty="0" err="1">
                <a:solidFill>
                  <a:srgbClr val="00B0F0"/>
                </a:solidFill>
                <a:effectLst/>
                <a:latin typeface="Helvetica" pitchFamily="2" charset="0"/>
              </a:rPr>
              <a:t>up</a:t>
            </a:r>
            <a:r>
              <a:rPr lang="de-DE" sz="2400" b="1" i="0" u="none" strike="noStrike" dirty="0">
                <a:solidFill>
                  <a:srgbClr val="00B0F0"/>
                </a:solidFill>
                <a:effectLst/>
                <a:latin typeface="Helvetica" pitchFamily="2" charset="0"/>
              </a:rPr>
              <a:t>! 2025 in Berlin and Augsburg/Bavaria (hybrid) </a:t>
            </a:r>
          </a:p>
          <a:p>
            <a:endParaRPr lang="de-DE" sz="2400" b="1" dirty="0">
              <a:solidFill>
                <a:srgbClr val="00B0F0"/>
              </a:solidFill>
              <a:latin typeface="Helvetica" pitchFamily="2" charset="0"/>
            </a:endParaRPr>
          </a:p>
          <a:p>
            <a:r>
              <a:rPr lang="de-DE" sz="2400" b="1" i="0" u="none" strike="noStrike" dirty="0">
                <a:solidFill>
                  <a:srgbClr val="00B0F0"/>
                </a:solidFill>
                <a:effectLst/>
                <a:latin typeface="Helvetica" pitchFamily="2" charset="0"/>
              </a:rPr>
              <a:t>22nd October__8th November 2025 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2A3502-FDBF-2B2F-C92E-8604B7845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2386" y="3365645"/>
            <a:ext cx="2445574" cy="25496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8EA46E-AC76-FAB7-E315-3F77AAC41F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6349" y="3365645"/>
            <a:ext cx="2522167" cy="25496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CB718F6-7E82-413A-7CC9-A523050307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5216" y="2034257"/>
            <a:ext cx="2346900" cy="12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4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330660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PV-PA‘s Services – a great Asset to its Clients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0987" y="2184290"/>
            <a:ext cx="8944113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Who are our </a:t>
            </a:r>
            <a:r>
              <a:rPr lang="en-US" sz="2000" b="1" dirty="0"/>
              <a:t>clients/partners </a:t>
            </a:r>
            <a:r>
              <a:rPr lang="en-US" sz="2000" dirty="0"/>
              <a:t>?</a:t>
            </a:r>
          </a:p>
          <a:p>
            <a:pPr marL="342900" indent="-342900">
              <a:buFontTx/>
              <a:buChar char="-"/>
            </a:pPr>
            <a:endParaRPr lang="en-US" sz="800" dirty="0"/>
          </a:p>
          <a:p>
            <a:pPr lvl="1"/>
            <a:r>
              <a:rPr lang="en-US" sz="1600" dirty="0"/>
              <a:t>	private sector (end customers*, solar companies, trainees), </a:t>
            </a:r>
          </a:p>
          <a:p>
            <a:pPr lvl="1"/>
            <a:r>
              <a:rPr lang="en-US" sz="1600" dirty="0"/>
              <a:t>	Governmental Organizations, NGO’s, communities, </a:t>
            </a:r>
          </a:p>
          <a:p>
            <a:pPr lvl="1"/>
            <a:r>
              <a:rPr lang="en-US" sz="1600" dirty="0"/>
              <a:t>	educational institutions, banks</a:t>
            </a:r>
          </a:p>
          <a:p>
            <a:pPr lvl="1"/>
            <a:r>
              <a:rPr lang="en-US" sz="1600" dirty="0"/>
              <a:t>		</a:t>
            </a:r>
            <a:r>
              <a:rPr lang="en-US" sz="1200" dirty="0"/>
              <a:t>*end customers: hotels, hospitals, farmers, urban and rural </a:t>
            </a:r>
          </a:p>
          <a:p>
            <a:pPr lvl="1"/>
            <a:r>
              <a:rPr lang="en-US" sz="1200" dirty="0"/>
              <a:t>		households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>
              <a:spcAft>
                <a:spcPts val="125"/>
              </a:spcAft>
            </a:pPr>
            <a:endParaRPr lang="de-DE" altLang="en-US" sz="2000" dirty="0"/>
          </a:p>
          <a:p>
            <a:pPr>
              <a:spcAft>
                <a:spcPts val="125"/>
              </a:spcAft>
            </a:pPr>
            <a:endParaRPr lang="de-DE" altLang="en-US" sz="2000" dirty="0"/>
          </a:p>
          <a:p>
            <a:r>
              <a:rPr lang="de-DE" altLang="en-US" sz="2000" dirty="0"/>
              <a:t>	 		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0987" y="5175675"/>
            <a:ext cx="68384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de-DE" sz="2000" dirty="0"/>
              <a:t>“PV-Projects” holds </a:t>
            </a:r>
            <a:r>
              <a:rPr lang="en-US" altLang="de-DE" sz="2000" b="1" dirty="0"/>
              <a:t>excellent expertise </a:t>
            </a:r>
            <a:r>
              <a:rPr lang="en-US" altLang="de-DE" sz="2000" dirty="0"/>
              <a:t>in photovoltaics and great </a:t>
            </a:r>
            <a:r>
              <a:rPr lang="en-US" altLang="de-DE" sz="2000" b="1" dirty="0"/>
              <a:t>contacts</a:t>
            </a:r>
            <a:r>
              <a:rPr lang="en-US" altLang="de-DE" sz="2000" dirty="0"/>
              <a:t> to </a:t>
            </a:r>
            <a:r>
              <a:rPr lang="en-US" altLang="de-DE" sz="2000" b="1" dirty="0"/>
              <a:t>important players </a:t>
            </a:r>
            <a:r>
              <a:rPr lang="en-US" altLang="de-DE" sz="2000" dirty="0"/>
              <a:t>(organizations, financing institutions, R&amp;D) </a:t>
            </a:r>
            <a:r>
              <a:rPr lang="en-US" altLang="de-DE" sz="2000" b="1" dirty="0"/>
              <a:t>for strategical cooperation  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415" y="2214931"/>
            <a:ext cx="2914132" cy="17778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10986" y="3952309"/>
            <a:ext cx="8695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Concerned about </a:t>
            </a:r>
            <a:r>
              <a:rPr lang="en-US" sz="2000" b="1" dirty="0"/>
              <a:t>high quality of products and services</a:t>
            </a:r>
            <a:r>
              <a:rPr lang="en-US" sz="2000" dirty="0"/>
              <a:t>: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</a:rPr>
              <a:t>		</a:t>
            </a:r>
            <a:r>
              <a:rPr lang="en-US" sz="1600" dirty="0"/>
              <a:t>focus on </a:t>
            </a:r>
            <a:r>
              <a:rPr lang="en-US" sz="1600" b="1" dirty="0"/>
              <a:t>reliable</a:t>
            </a:r>
            <a:r>
              <a:rPr lang="en-US" sz="1600" dirty="0"/>
              <a:t> state-of-the-art technology/products/services, </a:t>
            </a:r>
          </a:p>
          <a:p>
            <a:r>
              <a:rPr lang="en-US" sz="1600" dirty="0"/>
              <a:t>		cooperation with reputable system and component providers only, </a:t>
            </a:r>
          </a:p>
          <a:p>
            <a:r>
              <a:rPr lang="en-US" sz="1600" dirty="0"/>
              <a:t>		reasonably priced, with strong after-sales service.</a:t>
            </a:r>
            <a:endParaRPr lang="en-US" dirty="0"/>
          </a:p>
        </p:txBody>
      </p:sp>
      <p:pic>
        <p:nvPicPr>
          <p:cNvPr id="14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C1103797-EB65-4E20-A7EF-82DBB6D0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3768BE-73E9-4D68-A6D0-53E84990A7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E4842659-E4C0-431B-BF6B-5A4746F628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709C3DC-47AF-4282-A3AB-59380F062B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375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8D01B0-1347-4963-2171-AE3B1B131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335" y="1364612"/>
            <a:ext cx="3279274" cy="46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224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2F336-DF93-6190-6EB1-BC23761D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06FD9B3-6536-2F70-DC3A-5F38EBF29319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1385E0A-6933-305E-7110-A43E5A9167D3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39C653E3-0613-B679-D742-A05BCBBF9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1EEA3CE2-0276-D98C-EC15-D11FD4714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64A2F147-CC32-FA3F-42AF-160E792B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098F321-F7A9-B7C9-B08A-55B9B7B822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3CD43CB2-31EE-48B3-11E3-ACA29DC950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EC6D47D-FC77-5BB3-8B36-AB8B11128D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2382F47-BBBC-7C6D-8171-F5FF25B40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9790" y="1312498"/>
            <a:ext cx="4205785" cy="29793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5316F58-A45E-FD81-6AF4-8676D932B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28147">
            <a:off x="275282" y="2290926"/>
            <a:ext cx="4484270" cy="34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4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73382" y="1217993"/>
            <a:ext cx="8438818" cy="1634745"/>
          </a:xfrm>
        </p:spPr>
        <p:txBody>
          <a:bodyPr>
            <a:noAutofit/>
          </a:bodyPr>
          <a:lstStyle/>
          <a:p>
            <a:r>
              <a:rPr lang="fr-FR" altLang="en-US" sz="4000" dirty="0">
                <a:solidFill>
                  <a:schemeClr val="tx1"/>
                </a:solidFill>
                <a:latin typeface="Arial" charset="0"/>
                <a:cs typeface="Arial" charset="0"/>
              </a:rPr>
              <a:t>German Solar Academy Network (GSAN)</a:t>
            </a:r>
          </a:p>
          <a:p>
            <a:br>
              <a:rPr lang="en-US" altLang="en-US" sz="40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sz="4000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65049" y="3202120"/>
            <a:ext cx="83309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Joining Forces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dirty="0"/>
              <a:t>-&gt; Implementing Educational and Technological/Service Standards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-&gt; Generating qualified PV Systems Marketers and Installers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dirty="0"/>
              <a:t>-&gt; Promoting PV Dissemination</a:t>
            </a:r>
          </a:p>
          <a:p>
            <a:pPr algn="ctr"/>
            <a:endParaRPr lang="en-US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2114362" y="2547688"/>
            <a:ext cx="4390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/>
              <a:t>Overall</a:t>
            </a:r>
            <a:r>
              <a:rPr lang="en-US" b="1" u="sng"/>
              <a:t> </a:t>
            </a:r>
            <a:r>
              <a:rPr lang="en-US" sz="2800" b="1" u="sng"/>
              <a:t>TOP’s (Impact Chain)</a:t>
            </a:r>
          </a:p>
        </p:txBody>
      </p:sp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F747C10-3982-45BC-8979-190C99F6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04A350-3CE0-4FCE-B1BF-D50D0B94B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C4285B78-881C-4715-9DC6-7C20B2978A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CAF484-DC58-466E-8C23-30FE2C9E5A6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97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73382" y="1217993"/>
            <a:ext cx="8438818" cy="1634745"/>
          </a:xfrm>
        </p:spPr>
        <p:txBody>
          <a:bodyPr>
            <a:noAutofit/>
          </a:bodyPr>
          <a:lstStyle/>
          <a:p>
            <a:r>
              <a:rPr lang="fr-FR" altLang="en-US" b="1" dirty="0" err="1">
                <a:solidFill>
                  <a:srgbClr val="FFC000"/>
                </a:solidFill>
                <a:latin typeface="Arial" charset="0"/>
                <a:cs typeface="Arial" charset="0"/>
              </a:rPr>
              <a:t>German</a:t>
            </a:r>
            <a:r>
              <a:rPr lang="fr-FR" altLang="en-US" b="1" dirty="0">
                <a:solidFill>
                  <a:srgbClr val="FFC000"/>
                </a:solidFill>
                <a:latin typeface="Arial" charset="0"/>
                <a:cs typeface="Arial" charset="0"/>
              </a:rPr>
              <a:t> </a:t>
            </a:r>
            <a:r>
              <a:rPr lang="fr-FR" altLang="en-US" b="1" dirty="0" err="1">
                <a:solidFill>
                  <a:srgbClr val="FFC000"/>
                </a:solidFill>
                <a:latin typeface="Arial" charset="0"/>
                <a:cs typeface="Arial" charset="0"/>
              </a:rPr>
              <a:t>Solar</a:t>
            </a:r>
            <a:r>
              <a:rPr lang="fr-FR" altLang="en-US" b="1" dirty="0">
                <a:solidFill>
                  <a:srgbClr val="FFC000"/>
                </a:solidFill>
                <a:latin typeface="Arial" charset="0"/>
                <a:cs typeface="Arial" charset="0"/>
              </a:rPr>
              <a:t> </a:t>
            </a:r>
            <a:r>
              <a:rPr lang="fr-FR" altLang="en-US" b="1" dirty="0" err="1">
                <a:solidFill>
                  <a:srgbClr val="FFC000"/>
                </a:solidFill>
                <a:latin typeface="Arial" charset="0"/>
                <a:cs typeface="Arial" charset="0"/>
              </a:rPr>
              <a:t>Academy</a:t>
            </a:r>
            <a:r>
              <a:rPr lang="fr-FR" altLang="en-US" b="1" dirty="0">
                <a:solidFill>
                  <a:srgbClr val="FFC000"/>
                </a:solidFill>
                <a:latin typeface="Arial" charset="0"/>
                <a:cs typeface="Arial" charset="0"/>
              </a:rPr>
              <a:t> Network (GSAN)</a:t>
            </a:r>
            <a:br>
              <a:rPr lang="en-US" altLang="en-US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50" y="2112264"/>
            <a:ext cx="8313672" cy="336143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96480" y="5675868"/>
            <a:ext cx="4099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u="sng" dirty="0">
                <a:solidFill>
                  <a:srgbClr val="3333FF"/>
                </a:solidFill>
              </a:rPr>
              <a:t>http://gsan.solar/</a:t>
            </a:r>
          </a:p>
        </p:txBody>
      </p:sp>
      <p:pic>
        <p:nvPicPr>
          <p:cNvPr id="10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5D2701C7-2AA3-4185-BAC5-E79C50E1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C89FB4-9FE1-4092-BB49-9094503FC4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11185500-3AE0-4297-A6B9-E3562E3358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4E9A4DC-28E0-4DEE-ACD3-C2354E2333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2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1485-406A-6ADB-9399-85E44465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913C3951-E712-DD37-7F11-A96E6C936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82" y="1217993"/>
            <a:ext cx="8438818" cy="1634745"/>
          </a:xfrm>
        </p:spPr>
        <p:txBody>
          <a:bodyPr>
            <a:noAutofit/>
          </a:bodyPr>
          <a:lstStyle/>
          <a:p>
            <a:br>
              <a:rPr lang="en-US" altLang="en-US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EB4BF5-2C5B-C6CF-47F1-CE2E8710679E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92DA9C-6153-C241-B0A6-29A8E644E306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6FEC8478-9590-F1BE-842D-1492EDB6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2290279A-4AED-B619-CF5F-3D668929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0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71A2B59E-9B73-38D0-D12B-457BEFF8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C170268-2790-BD07-2162-3696BFE1F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8E9566EA-85F2-92D5-9054-D55CB09D0A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0047046-D7A0-820F-E432-FA2DBD70D0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E8044B-5DB2-9DB9-5396-19AF54271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648" y="1167441"/>
            <a:ext cx="5505533" cy="36440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6AA0FEF-E5BE-DF7C-707F-A8DA617E9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4324" y="2797045"/>
            <a:ext cx="1737798" cy="251460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F4D2B53-4AFD-69B5-E0F6-F6B739A0D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711" y="4343399"/>
            <a:ext cx="2508956" cy="18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09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73382" y="1217993"/>
            <a:ext cx="8438818" cy="1634745"/>
          </a:xfrm>
        </p:spPr>
        <p:txBody>
          <a:bodyPr>
            <a:noAutofit/>
          </a:bodyPr>
          <a:lstStyle/>
          <a:p>
            <a:r>
              <a:rPr lang="fr-FR" altLang="en-US">
                <a:solidFill>
                  <a:schemeClr val="tx1"/>
                </a:solidFill>
                <a:latin typeface="Arial" charset="0"/>
                <a:cs typeface="Arial" charset="0"/>
              </a:rPr>
              <a:t>German Solar Academy Network (GSAN)</a:t>
            </a:r>
            <a:br>
              <a:rPr lang="en-US" altLang="en-US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de-DE" b="1" dirty="0">
              <a:solidFill>
                <a:schemeClr val="tx1"/>
              </a:solidFill>
              <a:cs typeface="Myriad Pro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00137" y="1789042"/>
            <a:ext cx="1752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Core Team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856159" y="2389019"/>
            <a:ext cx="322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Prof. Dr. Michael Hartmann, GER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08044" y="2401581"/>
            <a:ext cx="203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Matthias Raab, GER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991823" y="4313845"/>
            <a:ext cx="18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Alborz Pirzad, IRA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77000" y="2401257"/>
            <a:ext cx="195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Jens Augustin, GER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00286" y="4325513"/>
            <a:ext cx="204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Ragy Ramadan, EGY</a:t>
            </a:r>
          </a:p>
        </p:txBody>
      </p:sp>
      <p:pic>
        <p:nvPicPr>
          <p:cNvPr id="17" name="Picture 2" descr="C:\RaGy's La Vida\Career Life\All Scholarship Docs\My Photo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94" y="4625901"/>
            <a:ext cx="1672175" cy="171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14" y="2947441"/>
            <a:ext cx="1232446" cy="1232446"/>
          </a:xfrm>
          <a:prstGeom prst="rect">
            <a:avLst/>
          </a:prstGeom>
        </p:spPr>
      </p:pic>
      <p:pic>
        <p:nvPicPr>
          <p:cNvPr id="21" name="Bild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37" y="2756467"/>
            <a:ext cx="1252417" cy="157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1" descr="Jens SSD 250:Users:jensaugustin:Documents:Bewerbungen:Bewerbungsfotos:IMG_3500 quadratisch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3122" y="2911289"/>
            <a:ext cx="1444382" cy="139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537" y="4776612"/>
            <a:ext cx="1407819" cy="1414439"/>
          </a:xfrm>
          <a:prstGeom prst="rect">
            <a:avLst/>
          </a:prstGeom>
        </p:spPr>
      </p:pic>
      <p:pic>
        <p:nvPicPr>
          <p:cNvPr id="22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BA116CC2-5D9B-44E6-812B-935B116D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38E172C-B016-4454-9544-D069F678A6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26" name="Bild 5">
            <a:extLst>
              <a:ext uri="{FF2B5EF4-FFF2-40B4-BE49-F238E27FC236}">
                <a16:creationId xmlns:a16="http://schemas.microsoft.com/office/drawing/2014/main" id="{BB946B76-01F4-4608-9812-5B526BA31AF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DF20121-FEB4-4A30-857F-0439A224CB9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122856" y="1427700"/>
            <a:ext cx="6910744" cy="1727039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chemeClr val="tx1"/>
                </a:solidFill>
                <a:cs typeface="Myriad Pro"/>
              </a:rPr>
              <a:t>Thanks!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9854" y="2470483"/>
            <a:ext cx="4572000" cy="38041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Myriad Pro"/>
                <a:cs typeface="Myriad Pro"/>
              </a:rPr>
              <a:t>Matthias Raab</a:t>
            </a:r>
          </a:p>
          <a:p>
            <a:endParaRPr lang="de-DE" b="1" dirty="0">
              <a:latin typeface="Myriad Pro"/>
              <a:cs typeface="Myriad Pro"/>
            </a:endParaRPr>
          </a:p>
          <a:p>
            <a:r>
              <a:rPr lang="de-DE" b="1" dirty="0">
                <a:latin typeface="Myriad Pro"/>
                <a:cs typeface="Myriad Pro"/>
              </a:rPr>
              <a:t>PV-Projects Agency</a:t>
            </a:r>
            <a:endParaRPr lang="de-DE" dirty="0">
              <a:latin typeface="Myriad Pro"/>
              <a:cs typeface="Myriad Pro"/>
            </a:endParaRPr>
          </a:p>
          <a:p>
            <a:r>
              <a:rPr lang="de-DE" dirty="0">
                <a:latin typeface="Myriad Pro"/>
                <a:cs typeface="Myriad Pro"/>
              </a:rPr>
              <a:t>Fontanestr. 32</a:t>
            </a:r>
          </a:p>
          <a:p>
            <a:r>
              <a:rPr lang="de-DE" dirty="0">
                <a:latin typeface="Myriad Pro"/>
                <a:cs typeface="Myriad Pro"/>
              </a:rPr>
              <a:t>12049 Berlin, Germany</a:t>
            </a:r>
          </a:p>
          <a:p>
            <a:endParaRPr lang="de-DE" dirty="0">
              <a:latin typeface="Myriad Pro"/>
              <a:cs typeface="Myriad Pro"/>
            </a:endParaRPr>
          </a:p>
          <a:p>
            <a:r>
              <a:rPr lang="de-DE" dirty="0">
                <a:latin typeface="Myriad Pro"/>
                <a:cs typeface="Myriad Pro"/>
              </a:rPr>
              <a:t>Tel.: +49 30 639 671 35</a:t>
            </a:r>
          </a:p>
          <a:p>
            <a:r>
              <a:rPr lang="de-DE" dirty="0">
                <a:latin typeface="Myriad Pro"/>
                <a:cs typeface="Myriad Pro"/>
              </a:rPr>
              <a:t>Mob.: +49 162 800 20 10</a:t>
            </a:r>
          </a:p>
          <a:p>
            <a:r>
              <a:rPr lang="de-DE" dirty="0">
                <a:latin typeface="Myriad Pro"/>
                <a:cs typeface="Myriad Pro"/>
              </a:rPr>
              <a:t>Fax: +49 (0)321 21 42 81 4</a:t>
            </a:r>
          </a:p>
          <a:p>
            <a:endParaRPr lang="de-DE" dirty="0">
              <a:latin typeface="Myriad Pro"/>
              <a:cs typeface="Myriad Pro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80000"/>
              <a:buFont typeface="Wingdings 3" charset="2"/>
              <a:buNone/>
            </a:pPr>
            <a:r>
              <a:rPr lang="de-DE" altLang="de-DE">
                <a:latin typeface="Times New Roman" charset="0"/>
              </a:rPr>
              <a:t>E-Mail: raab@pv-pa.com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80000"/>
              <a:buFont typeface="Wingdings 3" charset="2"/>
              <a:buNone/>
            </a:pPr>
            <a:r>
              <a:rPr lang="de-DE" altLang="de-DE" b="1">
                <a:latin typeface="Times New Roman" charset="0"/>
              </a:rPr>
              <a:t>Internet: www.pv-pa.com</a:t>
            </a:r>
            <a:endParaRPr lang="de-DE" altLang="de-DE">
              <a:latin typeface="Times New Roman" charset="0"/>
            </a:endParaRPr>
          </a:p>
          <a:p>
            <a:endParaRPr lang="de-DE" dirty="0">
              <a:latin typeface="Myriad Pro"/>
              <a:cs typeface="Myriad Pro"/>
            </a:endParaRPr>
          </a:p>
        </p:txBody>
      </p:sp>
      <p:pic>
        <p:nvPicPr>
          <p:cNvPr id="12" name="Picture 10" descr="C:\Eigene Dateien\_PV-Projects Agency\A_Verwaltung\A2_Firmenprofil\Internetauftritt\Fotos\CIMG167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1708" y="2121684"/>
            <a:ext cx="3208462" cy="24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 cstate="email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558" y="4197522"/>
            <a:ext cx="2416119" cy="1812089"/>
          </a:xfrm>
          <a:prstGeom prst="rect">
            <a:avLst/>
          </a:prstGeo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3E8F12AF-33C7-4F5F-9C72-01772D99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671E74F-6C06-4116-A1EA-F2B05E4EA8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5" name="Bild 5">
            <a:extLst>
              <a:ext uri="{FF2B5EF4-FFF2-40B4-BE49-F238E27FC236}">
                <a16:creationId xmlns:a16="http://schemas.microsoft.com/office/drawing/2014/main" id="{D3813EED-9876-4A44-97C5-37A43D3D27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7156A9C-DC87-49A7-A630-B1A7CC4B91A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12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BEB41-B804-F0D4-3FBD-5606A212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62D9F7A-7D93-94B1-2DAA-BBEABDAD31A5}"/>
              </a:ext>
            </a:extLst>
          </p:cNvPr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3AB45F0-6F7E-FFFA-D71F-3FABC133FA12}"/>
              </a:ext>
            </a:extLst>
          </p:cNvPr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8DD16BAD-11D7-6602-2B6A-44DD50370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290F4CA7-6EB5-44FB-B763-86767021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D105CF72-7C83-9AC9-5558-A678CE41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531C671-8EAE-116C-A845-5F94A09411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1A3C5BB9-4627-4E72-6FF2-1DD8B07CC8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30A547-4EA1-D601-CF6A-35718BF855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61E442E-09C3-B7AC-E40B-DA051A1459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335" y="1364612"/>
            <a:ext cx="3279274" cy="46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4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Energy, Development, Challenges in Tanzania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3382" y="1973841"/>
            <a:ext cx="844477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Situation:</a:t>
            </a:r>
          </a:p>
          <a:p>
            <a:endParaRPr lang="de-DE" sz="1000" b="1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Politically</a:t>
            </a:r>
            <a:r>
              <a:rPr lang="de-DE" sz="2000" dirty="0"/>
              <a:t> </a:t>
            </a:r>
            <a:r>
              <a:rPr lang="de-DE" sz="2000" dirty="0" err="1"/>
              <a:t>stable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Good economic</a:t>
            </a:r>
            <a:r>
              <a:rPr lang="de-DE" sz="2000" dirty="0"/>
              <a:t> </a:t>
            </a:r>
            <a:r>
              <a:rPr lang="de-DE" sz="2000" dirty="0" err="1"/>
              <a:t>growth</a:t>
            </a:r>
            <a:r>
              <a:rPr lang="de-DE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blackouts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/>
              <a:t>Off-</a:t>
            </a:r>
            <a:r>
              <a:rPr lang="de-DE" sz="2000" dirty="0" err="1"/>
              <a:t>grid</a:t>
            </a:r>
            <a:r>
              <a:rPr lang="de-DE" sz="2000" dirty="0"/>
              <a:t> </a:t>
            </a:r>
            <a:r>
              <a:rPr lang="de-DE" sz="2000" dirty="0" err="1"/>
              <a:t>solutions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interest</a:t>
            </a:r>
          </a:p>
          <a:p>
            <a:pPr marL="285750" indent="-285750">
              <a:buFontTx/>
              <a:buChar char="-"/>
            </a:pPr>
            <a:r>
              <a:rPr lang="de-DE" sz="2000" dirty="0" err="1"/>
              <a:t>Highly dispersed population 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/>
              <a:t>The </a:t>
            </a:r>
            <a:r>
              <a:rPr lang="de-DE" sz="2000" dirty="0" err="1"/>
              <a:t>market</a:t>
            </a:r>
            <a:r>
              <a:rPr lang="de-DE" sz="2000" dirty="0"/>
              <a:t> </a:t>
            </a:r>
            <a:r>
              <a:rPr lang="de-DE" sz="2000" dirty="0" err="1"/>
              <a:t>starts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grow</a:t>
            </a:r>
            <a:endParaRPr lang="de-DE" sz="2000" dirty="0"/>
          </a:p>
          <a:p>
            <a:pPr marL="285750" indent="-285750">
              <a:buFontTx/>
              <a:buChar char="-"/>
            </a:pPr>
            <a:endParaRPr lang="de-DE" sz="1000" dirty="0"/>
          </a:p>
          <a:p>
            <a:r>
              <a:rPr lang="de-DE" sz="2000" b="1" dirty="0" err="1"/>
              <a:t>Challenges</a:t>
            </a:r>
            <a:r>
              <a:rPr lang="de-DE" sz="2000" b="1" dirty="0"/>
              <a:t>: </a:t>
            </a:r>
          </a:p>
          <a:p>
            <a:endParaRPr lang="de-DE" sz="1000" b="1" dirty="0"/>
          </a:p>
          <a:p>
            <a:pPr marL="285750" indent="-285750">
              <a:buFontTx/>
              <a:buChar char="-"/>
            </a:pPr>
            <a:r>
              <a:rPr lang="de-DE" sz="2000" dirty="0"/>
              <a:t>PV </a:t>
            </a:r>
            <a:r>
              <a:rPr lang="de-DE" sz="2000" dirty="0" err="1"/>
              <a:t>components</a:t>
            </a:r>
            <a:r>
              <a:rPr lang="de-DE" sz="2000" dirty="0"/>
              <a:t> </a:t>
            </a:r>
            <a:r>
              <a:rPr lang="de-DE" sz="2000" dirty="0" err="1"/>
              <a:t>difficult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get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400" dirty="0">
                <a:solidFill>
                  <a:srgbClr val="FF0000"/>
                </a:solidFill>
              </a:rPr>
              <a:t>Lack </a:t>
            </a:r>
            <a:r>
              <a:rPr lang="de-DE" sz="2400" dirty="0" err="1">
                <a:solidFill>
                  <a:srgbClr val="FF0000"/>
                </a:solidFill>
              </a:rPr>
              <a:t>of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experts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installation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maintenance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marketing</a:t>
            </a:r>
            <a:r>
              <a:rPr lang="de-DE" sz="2000" dirty="0"/>
              <a:t>/</a:t>
            </a:r>
            <a:r>
              <a:rPr lang="de-DE" sz="2000" dirty="0" err="1"/>
              <a:t>sales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400" dirty="0" err="1">
                <a:solidFill>
                  <a:srgbClr val="FF0000"/>
                </a:solidFill>
              </a:rPr>
              <a:t>Financing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concepts</a:t>
            </a:r>
            <a:endParaRPr lang="de-DE" sz="24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90" y="2058858"/>
            <a:ext cx="3343910" cy="2507933"/>
          </a:xfrm>
          <a:prstGeom prst="rect">
            <a:avLst/>
          </a:prstGeom>
        </p:spPr>
      </p:pic>
      <p:pic>
        <p:nvPicPr>
          <p:cNvPr id="11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FFA32633-FD91-4260-A598-EB7BBFF3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193EBD-C6B7-4B6B-937B-C3FDEB992A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3" name="Bild 5">
            <a:extLst>
              <a:ext uri="{FF2B5EF4-FFF2-40B4-BE49-F238E27FC236}">
                <a16:creationId xmlns:a16="http://schemas.microsoft.com/office/drawing/2014/main" id="{5CDF1124-1BDD-410D-9241-92903CF934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2AD29DF-F6A5-4468-BE23-56AABC8364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-63380" y="1186282"/>
            <a:ext cx="9239996" cy="787559"/>
          </a:xfrm>
        </p:spPr>
        <p:txBody>
          <a:bodyPr>
            <a:noAutofit/>
          </a:bodyPr>
          <a:lstStyle/>
          <a:p>
            <a:r>
              <a:rPr lang="de-DE" b="1" dirty="0" err="1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One Solution is already in Place, it‘s called PV..</a:t>
            </a:r>
            <a:endParaRPr lang="de-DE" b="1" dirty="0">
              <a:solidFill>
                <a:schemeClr val="tx1"/>
              </a:solidFill>
              <a:latin typeface="+mj-lt"/>
              <a:ea typeface="Myriad Pro" charset="0"/>
              <a:cs typeface="Myriad Pro" charset="0"/>
            </a:endParaRPr>
          </a:p>
          <a:p>
            <a:r>
              <a:rPr lang="de-DE" b="1" dirty="0">
                <a:solidFill>
                  <a:schemeClr val="tx1"/>
                </a:solidFill>
                <a:latin typeface="+mj-lt"/>
                <a:ea typeface="Myriad Pro" charset="0"/>
                <a:cs typeface="Myriad Pro" charset="0"/>
              </a:rPr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1727" y="6451913"/>
            <a:ext cx="8508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Sustainable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Development – Global Marketing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Photovoltaics 	      				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 www.pv-pa.com</a:t>
            </a:r>
            <a:endParaRPr lang="de-DE" sz="1200" dirty="0" err="1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3382" y="1973841"/>
            <a:ext cx="8444771" cy="505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 typeface="Wingdings 3" charset="2"/>
              <a:buChar char="u"/>
            </a:pPr>
            <a:r>
              <a:rPr lang="en-GB" altLang="de-DE" sz="2000" dirty="0"/>
              <a:t> In remote areas PV allows to</a:t>
            </a:r>
          </a:p>
          <a:p>
            <a:pPr>
              <a:spcBef>
                <a:spcPct val="0"/>
              </a:spcBef>
              <a:buFont typeface="Wingdings 3" charset="2"/>
              <a:buChar char="u"/>
            </a:pPr>
            <a:endParaRPr lang="en-GB" altLang="de-DE" sz="1400" dirty="0"/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.. light up homes and bring modern communication to remote villages</a:t>
            </a:r>
          </a:p>
          <a:p>
            <a:pPr lvl="1">
              <a:buFont typeface="Wingdings 3" charset="2"/>
              <a:buChar char="u"/>
            </a:pPr>
            <a:endParaRPr lang="en-GB" altLang="de-DE" sz="800" dirty="0"/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.. supply small enterprises, health centres and schools with power</a:t>
            </a:r>
          </a:p>
          <a:p>
            <a:pPr lvl="1">
              <a:buFont typeface="Wingdings 3" charset="2"/>
              <a:buChar char="u"/>
            </a:pPr>
            <a:endParaRPr lang="en-GB" altLang="de-DE" sz="800" dirty="0"/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.. improve farming and self-supply</a:t>
            </a:r>
          </a:p>
          <a:p>
            <a:pPr lvl="1">
              <a:buFont typeface="Wingdings 3" charset="2"/>
              <a:buChar char="u"/>
            </a:pPr>
            <a:endParaRPr lang="en-GB" altLang="de-DE" sz="800" dirty="0"/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.. create local job opportunities (business)</a:t>
            </a:r>
          </a:p>
          <a:p>
            <a:pPr lvl="1">
              <a:buFont typeface="Wingdings 3" charset="2"/>
              <a:buChar char="u"/>
            </a:pPr>
            <a:endParaRPr lang="en-GB" altLang="de-DE" sz="800" dirty="0"/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.. improve social conditions</a:t>
            </a:r>
          </a:p>
          <a:p>
            <a:pPr lvl="1">
              <a:buFont typeface="Wingdings 3" charset="2"/>
              <a:buChar char="u"/>
            </a:pPr>
            <a:endParaRPr lang="en-GB" altLang="de-DE" sz="800" dirty="0">
              <a:solidFill>
                <a:schemeClr val="accent1"/>
              </a:solidFill>
            </a:endParaRPr>
          </a:p>
          <a:p>
            <a:pPr lvl="1">
              <a:buFont typeface="Wingdings 3" charset="2"/>
              <a:buChar char="u"/>
            </a:pPr>
            <a:r>
              <a:rPr lang="en-GB" altLang="de-DE" sz="1600" dirty="0"/>
              <a:t> etc.</a:t>
            </a:r>
            <a:endParaRPr lang="en-GB" altLang="de-DE" sz="1600" dirty="0">
              <a:solidFill>
                <a:schemeClr val="accent1"/>
              </a:solidFill>
            </a:endParaRPr>
          </a:p>
          <a:p>
            <a:pPr>
              <a:buFont typeface="Wingdings 3" charset="2"/>
              <a:buChar char="u"/>
            </a:pPr>
            <a:endParaRPr lang="en-GB" altLang="de-DE" sz="2800" dirty="0">
              <a:solidFill>
                <a:schemeClr val="accent1"/>
              </a:solidFill>
            </a:endParaRPr>
          </a:p>
          <a:p>
            <a:pPr>
              <a:buFont typeface="Wingdings 3" charset="2"/>
              <a:buChar char="u"/>
            </a:pPr>
            <a:r>
              <a:rPr lang="de-DE" altLang="de-DE" sz="2000" dirty="0"/>
              <a:t> Different </a:t>
            </a:r>
            <a:r>
              <a:rPr lang="de-DE" altLang="de-DE" sz="2000" dirty="0" err="1"/>
              <a:t>solutions</a:t>
            </a:r>
            <a:r>
              <a:rPr lang="de-DE" altLang="de-DE" sz="2000" dirty="0"/>
              <a:t>:</a:t>
            </a:r>
          </a:p>
          <a:p>
            <a:pPr>
              <a:buFont typeface="Wingdings 3" charset="2"/>
              <a:buChar char="u"/>
            </a:pPr>
            <a:endParaRPr lang="de-DE" altLang="de-DE" sz="800" dirty="0"/>
          </a:p>
          <a:p>
            <a:pPr lvl="1">
              <a:spcBef>
                <a:spcPct val="45000"/>
              </a:spcBef>
              <a:buFont typeface="Wingdings 3" charset="2"/>
              <a:buChar char="u"/>
            </a:pPr>
            <a:r>
              <a:rPr lang="de-DE" altLang="de-DE" sz="1600" dirty="0"/>
              <a:t> Solar Home Systems and stand-</a:t>
            </a:r>
            <a:r>
              <a:rPr lang="de-DE" altLang="de-DE" sz="1600" dirty="0" err="1"/>
              <a:t>alone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systems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for</a:t>
            </a:r>
            <a:r>
              <a:rPr lang="de-DE" altLang="de-DE" sz="1600" dirty="0"/>
              <a:t> </a:t>
            </a:r>
            <a:r>
              <a:rPr lang="de-DE" altLang="de-DE" sz="1600" dirty="0" err="1"/>
              <a:t>buildings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other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facilities</a:t>
            </a:r>
            <a:endParaRPr lang="de-DE" altLang="de-DE" sz="1600" dirty="0"/>
          </a:p>
          <a:p>
            <a:pPr lvl="1">
              <a:spcBef>
                <a:spcPct val="45000"/>
              </a:spcBef>
              <a:buFont typeface="Wingdings 3" charset="2"/>
              <a:buChar char="u"/>
            </a:pPr>
            <a:endParaRPr lang="de-DE" altLang="de-DE" sz="800" dirty="0"/>
          </a:p>
          <a:p>
            <a:pPr lvl="1">
              <a:buFont typeface="Wingdings 3" charset="2"/>
              <a:buChar char="u"/>
            </a:pPr>
            <a:r>
              <a:rPr lang="de-DE" altLang="de-DE" sz="1600" dirty="0"/>
              <a:t> PV (</a:t>
            </a:r>
            <a:r>
              <a:rPr lang="de-DE" altLang="de-DE" sz="1600" dirty="0" err="1"/>
              <a:t>supported</a:t>
            </a:r>
            <a:r>
              <a:rPr lang="de-DE" altLang="de-DE" sz="1600" dirty="0"/>
              <a:t>) mini-</a:t>
            </a:r>
            <a:r>
              <a:rPr lang="de-DE" altLang="de-DE" sz="1600" dirty="0" err="1"/>
              <a:t>grids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for</a:t>
            </a:r>
            <a:r>
              <a:rPr lang="de-DE" altLang="de-DE" sz="1600" dirty="0"/>
              <a:t> </a:t>
            </a:r>
            <a:r>
              <a:rPr lang="de-DE" altLang="de-DE" sz="1600" dirty="0" err="1"/>
              <a:t>communities</a:t>
            </a:r>
            <a:endParaRPr lang="de-DE" altLang="de-DE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3978442" y="67376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  <a:p>
            <a:endParaRPr lang="en-US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3382" y="6292757"/>
            <a:ext cx="8566473" cy="98015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324" y="6467955"/>
            <a:ext cx="215900" cy="304800"/>
          </a:xfrm>
          <a:prstGeom prst="rect">
            <a:avLst/>
          </a:prstGeom>
        </p:spPr>
      </p:pic>
      <p:pic>
        <p:nvPicPr>
          <p:cNvPr id="11" name="Picture 4" descr="dhaka-mai-07 02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480" y="1893630"/>
            <a:ext cx="1575302" cy="209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966" y="3379684"/>
            <a:ext cx="1549400" cy="200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4" descr="pump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300" y="4143690"/>
            <a:ext cx="1996555" cy="134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AA0948F7-FC5B-440E-B8A9-125CB16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86916CD-EED5-45DC-99A1-147ED168194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876" y="5638683"/>
            <a:ext cx="1553240" cy="69077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F6151256-7CBB-4A0F-9339-8211DAB7E79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B116668-6E9E-4E1F-8D39-B7160F19F8C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5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ußzeilenplatzhalter 5"/>
          <p:cNvSpPr txBox="1">
            <a:spLocks noGrp="1"/>
          </p:cNvSpPr>
          <p:nvPr/>
        </p:nvSpPr>
        <p:spPr bwMode="auto">
          <a:xfrm>
            <a:off x="8486775" y="5638800"/>
            <a:ext cx="6572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de-DE" altLang="de-DE" sz="700">
                <a:solidFill>
                  <a:srgbClr val="26235F"/>
                </a:solidFill>
                <a:latin typeface="Interstate-Light" charset="0"/>
              </a:rPr>
              <a:t>11/08/2009</a:t>
            </a:r>
          </a:p>
          <a:p>
            <a:pPr eaLnBrk="1" hangingPunct="1"/>
            <a:r>
              <a:rPr lang="de-DE" altLang="de-DE" sz="700">
                <a:solidFill>
                  <a:srgbClr val="26235F"/>
                </a:solidFill>
                <a:latin typeface="Interstate-Light" charset="0"/>
              </a:rPr>
              <a:t>© BSW-Solar</a:t>
            </a:r>
          </a:p>
        </p:txBody>
      </p:sp>
      <p:sp>
        <p:nvSpPr>
          <p:cNvPr id="1028" name="Foliennummernplatzhalter 6"/>
          <p:cNvSpPr txBox="1">
            <a:spLocks noGrp="1"/>
          </p:cNvSpPr>
          <p:nvPr/>
        </p:nvSpPr>
        <p:spPr bwMode="auto">
          <a:xfrm>
            <a:off x="8124825" y="495300"/>
            <a:ext cx="2524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/>
            <a:fld id="{C4E838C3-B2AA-1541-9CD4-53D503BFDAB5}" type="slidenum">
              <a:rPr lang="de-DE" altLang="de-DE" sz="700">
                <a:solidFill>
                  <a:schemeClr val="bg1"/>
                </a:solidFill>
                <a:latin typeface="Interstate-Bold" charset="0"/>
              </a:rPr>
              <a:pPr algn="ctr" eaLnBrk="1" hangingPunct="1"/>
              <a:t>9</a:t>
            </a:fld>
            <a:endParaRPr lang="de-DE" altLang="de-DE" sz="700">
              <a:solidFill>
                <a:schemeClr val="bg1"/>
              </a:solidFill>
              <a:latin typeface="Interstate-Bold" charset="0"/>
            </a:endParaRP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8208963" y="5743575"/>
            <a:ext cx="935037" cy="1114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de-DE" altLang="de-DE" sz="1700" b="1"/>
          </a:p>
        </p:txBody>
      </p:sp>
      <p:sp>
        <p:nvSpPr>
          <p:cNvPr id="108549" name="Rectangle 2"/>
          <p:cNvSpPr>
            <a:spLocks noChangeArrowheads="1"/>
          </p:cNvSpPr>
          <p:nvPr/>
        </p:nvSpPr>
        <p:spPr bwMode="auto">
          <a:xfrm>
            <a:off x="357188" y="2057400"/>
            <a:ext cx="2714625" cy="4648200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de-DE" sz="1700" b="1">
                <a:latin typeface="Times New Roman" charset="0"/>
              </a:rPr>
              <a:t>Solar Home Systems /</a:t>
            </a:r>
          </a:p>
          <a:p>
            <a:pPr algn="ctr"/>
            <a:r>
              <a:rPr lang="en-US" altLang="de-DE" sz="1700" b="1">
                <a:latin typeface="Times New Roman" charset="0"/>
              </a:rPr>
              <a:t>Stand alone systems</a:t>
            </a:r>
            <a:br>
              <a:rPr lang="en-US" altLang="de-DE" sz="1700" b="1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Supply of single buildings </a:t>
            </a:r>
          </a:p>
          <a:p>
            <a:pPr algn="ctr"/>
            <a:r>
              <a:rPr lang="en-US" altLang="de-DE" sz="1700">
                <a:latin typeface="Times New Roman" charset="0"/>
              </a:rPr>
              <a:t>and remote area applications</a:t>
            </a:r>
            <a:br>
              <a:rPr lang="en-US" altLang="de-DE" sz="1700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to cover the basic needs:</a:t>
            </a:r>
            <a:br>
              <a:rPr lang="en-US" altLang="de-DE" sz="1700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light, communication, TV</a:t>
            </a:r>
            <a:br>
              <a:rPr lang="en-US" altLang="de-DE" sz="1700">
                <a:latin typeface="Times New Roman" charset="0"/>
              </a:rPr>
            </a:br>
            <a:endParaRPr lang="en-US" altLang="de-DE" sz="1700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r>
              <a:rPr lang="en-US" altLang="de-DE" sz="1700" b="1">
                <a:latin typeface="Times New Roman" charset="0"/>
              </a:rPr>
              <a:t> minimum power for </a:t>
            </a:r>
            <a:br>
              <a:rPr lang="en-US" altLang="de-DE" sz="1700" b="1">
                <a:latin typeface="Times New Roman" charset="0"/>
              </a:rPr>
            </a:br>
            <a:r>
              <a:rPr lang="en-US" altLang="de-DE" sz="1700" b="1">
                <a:latin typeface="Times New Roman" charset="0"/>
              </a:rPr>
              <a:t>single buildings and systems</a:t>
            </a:r>
          </a:p>
        </p:txBody>
      </p:sp>
      <p:sp>
        <p:nvSpPr>
          <p:cNvPr id="108550" name="Rectangle 3"/>
          <p:cNvSpPr>
            <a:spLocks noChangeArrowheads="1"/>
          </p:cNvSpPr>
          <p:nvPr/>
        </p:nvSpPr>
        <p:spPr bwMode="auto">
          <a:xfrm>
            <a:off x="3286125" y="2057400"/>
            <a:ext cx="2693988" cy="4648200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de-DE" sz="1700" b="1">
                <a:latin typeface="Times New Roman" charset="0"/>
              </a:rPr>
              <a:t>Micro/Mini Grid</a:t>
            </a:r>
          </a:p>
          <a:p>
            <a:pPr algn="ctr"/>
            <a:r>
              <a:rPr lang="en-US" altLang="de-DE" sz="1700">
                <a:latin typeface="Times New Roman" charset="0"/>
              </a:rPr>
              <a:t>Supply of a few homes </a:t>
            </a:r>
            <a:br>
              <a:rPr lang="en-US" altLang="de-DE" sz="1700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up to whole villages with </a:t>
            </a:r>
            <a:br>
              <a:rPr lang="en-US" altLang="de-DE" sz="1700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solar/renewable energy</a:t>
            </a:r>
            <a:br>
              <a:rPr lang="en-US" altLang="de-DE" sz="1700">
                <a:latin typeface="Times New Roman" charset="0"/>
              </a:rPr>
            </a:br>
            <a:endParaRPr lang="en-US" altLang="de-DE" sz="1700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endParaRPr lang="en-US" altLang="de-DE" sz="1700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endParaRPr lang="en-US" altLang="de-DE" sz="1700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r>
              <a:rPr lang="en-US" altLang="de-DE" sz="1700" b="1">
                <a:latin typeface="Times New Roman" charset="0"/>
              </a:rPr>
              <a:t> full electricity supply </a:t>
            </a:r>
            <a:br>
              <a:rPr lang="en-US" altLang="de-DE" sz="1700" b="1">
                <a:latin typeface="Times New Roman" charset="0"/>
              </a:rPr>
            </a:br>
            <a:r>
              <a:rPr lang="en-US" altLang="de-DE" sz="1700" b="1">
                <a:latin typeface="Times New Roman" charset="0"/>
              </a:rPr>
              <a:t>for rural areas</a:t>
            </a:r>
          </a:p>
        </p:txBody>
      </p:sp>
      <p:sp>
        <p:nvSpPr>
          <p:cNvPr id="108551" name="Rectangle 4"/>
          <p:cNvSpPr>
            <a:spLocks noChangeArrowheads="1"/>
          </p:cNvSpPr>
          <p:nvPr/>
        </p:nvSpPr>
        <p:spPr bwMode="auto">
          <a:xfrm>
            <a:off x="6215063" y="2057400"/>
            <a:ext cx="2676525" cy="4648200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de-DE" sz="1700" b="1">
                <a:latin typeface="Times New Roman" charset="0"/>
              </a:rPr>
              <a:t>Grid-connected </a:t>
            </a:r>
            <a:br>
              <a:rPr lang="en-US" altLang="de-DE" sz="1700" b="1">
                <a:latin typeface="Times New Roman" charset="0"/>
              </a:rPr>
            </a:br>
            <a:r>
              <a:rPr lang="en-US" altLang="de-DE" sz="1700" b="1">
                <a:latin typeface="Times New Roman" charset="0"/>
              </a:rPr>
              <a:t>systems</a:t>
            </a:r>
          </a:p>
          <a:p>
            <a:pPr algn="ctr"/>
            <a:r>
              <a:rPr lang="en-US" altLang="de-DE" sz="1700">
                <a:latin typeface="Times New Roman" charset="0"/>
              </a:rPr>
              <a:t>Electricity is directly fed</a:t>
            </a:r>
            <a:br>
              <a:rPr lang="en-US" altLang="de-DE" sz="1700">
                <a:latin typeface="Times New Roman" charset="0"/>
              </a:rPr>
            </a:br>
            <a:r>
              <a:rPr lang="en-US" altLang="de-DE" sz="1700">
                <a:latin typeface="Times New Roman" charset="0"/>
              </a:rPr>
              <a:t>into the public grid</a:t>
            </a:r>
          </a:p>
          <a:p>
            <a:pPr algn="ctr"/>
            <a:endParaRPr lang="en-US" altLang="de-DE" sz="1700" b="1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endParaRPr lang="en-US" altLang="de-DE" sz="1700" b="1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endParaRPr lang="en-US" altLang="de-DE" sz="1700" b="1">
              <a:latin typeface="Times New Roman" charset="0"/>
            </a:endParaRPr>
          </a:p>
          <a:p>
            <a:pPr algn="ctr">
              <a:buClr>
                <a:srgbClr val="FF0000"/>
              </a:buClr>
              <a:buSzPct val="80000"/>
              <a:buFont typeface="Wingdings 3" charset="2"/>
              <a:buChar char="u"/>
            </a:pPr>
            <a:r>
              <a:rPr lang="en-US" altLang="de-DE" sz="1700" b="1">
                <a:latin typeface="Times New Roman" charset="0"/>
              </a:rPr>
              <a:t> if the public grid is </a:t>
            </a:r>
            <a:br>
              <a:rPr lang="en-US" altLang="de-DE" sz="1700" b="1">
                <a:latin typeface="Times New Roman" charset="0"/>
              </a:rPr>
            </a:br>
            <a:r>
              <a:rPr lang="en-US" altLang="de-DE" sz="1700" b="1">
                <a:latin typeface="Times New Roman" charset="0"/>
              </a:rPr>
              <a:t>within reach (backup)</a:t>
            </a:r>
          </a:p>
          <a:p>
            <a:pPr algn="ctr"/>
            <a:endParaRPr lang="en-US" altLang="de-DE" sz="1700" b="1">
              <a:latin typeface="Times New Roman" charset="0"/>
            </a:endParaRPr>
          </a:p>
        </p:txBody>
      </p:sp>
      <p:sp>
        <p:nvSpPr>
          <p:cNvPr id="103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80060" y="630238"/>
            <a:ext cx="8229600" cy="1143000"/>
          </a:xfrm>
        </p:spPr>
        <p:txBody>
          <a:bodyPr lIns="0" tIns="0" rIns="0" bIns="0" anchor="b"/>
          <a:lstStyle/>
          <a:p>
            <a:pPr eaLnBrk="1" hangingPunct="1"/>
            <a:r>
              <a:rPr lang="de-DE" altLang="de-DE"/>
              <a:t>Solar Electricity Solutions </a:t>
            </a:r>
          </a:p>
        </p:txBody>
      </p:sp>
      <p:graphicFrame>
        <p:nvGraphicFramePr>
          <p:cNvPr id="108553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571875" y="4624388"/>
          <a:ext cx="206692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837628" imgH="4485704" progId="">
                  <p:embed/>
                </p:oleObj>
              </mc:Choice>
              <mc:Fallback>
                <p:oleObj name="Image" r:id="rId2" imgW="3837628" imgH="448570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4624388"/>
                        <a:ext cx="206692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54" name="Picture 7" descr="shs_Syste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125" y="4572000"/>
            <a:ext cx="1357313" cy="1989138"/>
          </a:xfrm>
        </p:spPr>
      </p:pic>
      <p:pic>
        <p:nvPicPr>
          <p:cNvPr id="108555" name="Picture 8" descr="On_grid_syste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4643438"/>
            <a:ext cx="1981200" cy="1909762"/>
          </a:xfrm>
        </p:spPr>
      </p:pic>
      <p:pic>
        <p:nvPicPr>
          <p:cNvPr id="13" name="Picture 12" descr="C:\Eigene Dateien\_PV-Projects Agency\neues Logo PV-PA.JPG">
            <a:extLst>
              <a:ext uri="{FF2B5EF4-FFF2-40B4-BE49-F238E27FC236}">
                <a16:creationId xmlns:a16="http://schemas.microsoft.com/office/drawing/2014/main" id="{59734DD6-A3DC-40D1-BBF2-A9BEE3D5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741" y="201545"/>
            <a:ext cx="1750041" cy="9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5">
            <a:extLst>
              <a:ext uri="{FF2B5EF4-FFF2-40B4-BE49-F238E27FC236}">
                <a16:creationId xmlns:a16="http://schemas.microsoft.com/office/drawing/2014/main" id="{079AA438-DDFA-46A8-80F2-FC41C82F69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990" y="345106"/>
            <a:ext cx="1899486" cy="76801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FA94890-9C24-4337-94C0-A759DE04A3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1" y="345106"/>
            <a:ext cx="2845813" cy="75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21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 autoUpdateAnimBg="0"/>
      <p:bldP spid="108550" grpId="0" animBg="1" autoUpdateAnimBg="0"/>
      <p:bldP spid="108551" grpId="0" animBg="1" autoUpdateAnimBg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3484</Words>
  <Application>Microsoft Macintosh PowerPoint</Application>
  <PresentationFormat>Bildschirmpräsentation (4:3)</PresentationFormat>
  <Paragraphs>526</Paragraphs>
  <Slides>67</Slides>
  <Notes>63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83" baseType="lpstr">
      <vt:lpstr>Arial</vt:lpstr>
      <vt:lpstr>ArialMT</vt:lpstr>
      <vt:lpstr>Calibri</vt:lpstr>
      <vt:lpstr>Calibri (Textkörper)</vt:lpstr>
      <vt:lpstr>Calibri Light</vt:lpstr>
      <vt:lpstr>Helvetica</vt:lpstr>
      <vt:lpstr>Interstate-Bold</vt:lpstr>
      <vt:lpstr>Interstate-Light</vt:lpstr>
      <vt:lpstr>Myriad Pro</vt:lpstr>
      <vt:lpstr>Times New Roman</vt:lpstr>
      <vt:lpstr>Wingdings 3</vt:lpstr>
      <vt:lpstr>Office-Design</vt:lpstr>
      <vt:lpstr>Benutzerdefiniertes Design</vt:lpstr>
      <vt:lpstr>1_Benutzerdefiniertes Design</vt:lpstr>
      <vt:lpstr>2_Benutzerdefiniertes Design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Solar Electricity Solutions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Matchmaking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is the key!</dc:title>
  <dc:creator>Ich</dc:creator>
  <cp:lastModifiedBy>Matthias Raab</cp:lastModifiedBy>
  <cp:revision>505</cp:revision>
  <cp:lastPrinted>2024-12-12T09:45:12Z</cp:lastPrinted>
  <dcterms:created xsi:type="dcterms:W3CDTF">2015-09-23T04:55:18Z</dcterms:created>
  <dcterms:modified xsi:type="dcterms:W3CDTF">2024-12-12T10:05:25Z</dcterms:modified>
</cp:coreProperties>
</file>