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427" r:id="rId4"/>
    <p:sldId id="412" r:id="rId5"/>
    <p:sldId id="407" r:id="rId6"/>
    <p:sldId id="411" r:id="rId7"/>
    <p:sldId id="404" r:id="rId8"/>
    <p:sldId id="432" r:id="rId9"/>
    <p:sldId id="409" r:id="rId10"/>
    <p:sldId id="401" r:id="rId11"/>
    <p:sldId id="433" r:id="rId12"/>
    <p:sldId id="428" r:id="rId13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8" y="3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EA4AF8F-916C-42CB-96C3-181768CC4811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16CD4C8-BFBD-4FC8-B38B-70B82B51F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8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F5F38A0-A194-484B-9967-2834873CFF94}" type="datetimeFigureOut">
              <a:rPr lang="de-DE" smtClean="0"/>
              <a:pPr/>
              <a:t>09.12.2024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5362FA0-B1EE-4FC3-B0F7-DB9B5B571A4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46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62FA0-B1EE-4FC3-B0F7-DB9B5B571A4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48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5400"/>
          </a:xfrm>
          <a:solidFill>
            <a:srgbClr val="FFFFFF"/>
          </a:solidFill>
          <a:ln/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159" y="4860984"/>
            <a:ext cx="5678780" cy="46046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51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effluent</a:t>
            </a:r>
            <a:r>
              <a:rPr lang="de-DE" dirty="0"/>
              <a:t> 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fertilizer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460A9-53DC-45DF-A8FD-6B62FBE83E1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6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806B5-0E2B-67C2-9A0C-1F6A9DFBB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D8C21F-E87A-F46B-0F43-09338F974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7D264E7-128B-01AA-F6C2-FCD405F53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effluent</a:t>
            </a:r>
            <a:r>
              <a:rPr lang="de-DE" dirty="0"/>
              <a:t> 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fertilizer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D8996E-FC99-4F11-EB7D-78EB51B63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460A9-53DC-45DF-A8FD-6B62FBE83E1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41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57E6-6981-46A0-8F04-9C6E207BB8B3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C87-B8F8-4EAE-8619-FCAB1921004E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4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13D-FD0D-4171-BF1F-991E498D8AD6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451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562B-05C2-4D4A-B1B4-162554BD4EA7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1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0EE1-C238-4540-922F-C56BAAEDECA0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379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E849-4355-4568-B8CC-70975A657914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02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3445-1463-4D21-952F-80C51AFE154E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8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BB4-17D5-456E-9C2B-A24360863896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0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134B58F-4D4F-4B8C-B759-DEF1B14BDE29}" type="slidenum">
              <a:rPr lang="en-US" altLang="zh-CN"/>
              <a:pPr/>
              <a:t>‹Nr.›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B8EA013-0EC2-4907-9A82-DA64EB341682}" type="datetime1">
              <a:rPr lang="zh-CN" altLang="de-DE"/>
              <a:pPr/>
              <a:t>2024/12/9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550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D1-9F8C-464B-92B3-A0F82DA0A76C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2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806B-FADB-4560-AB29-55B6D0AE4340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8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DE82-848C-4AFC-97DE-84BB38D05D74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1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88F2-D969-43E9-A8C7-86150E15A614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235E-CB2B-4DA3-A3F7-E22862E04DBF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6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299A-AF06-4250-9E6C-DD1D4F3475CA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3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8090-FC43-45E2-83E4-33711FF8D8FB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2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A9C1-DCB2-472A-893E-FE51DD6FC9B0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1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A412-4F49-43EC-80C2-026AE35FB1FC}" type="datetime1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.kabengele@email.de" TargetMode="External"/><Relationship Id="rId2" Type="http://schemas.openxmlformats.org/officeDocument/2006/relationships/hyperlink" Target="mailto:kabenge@htw-berlin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018" y="4085896"/>
            <a:ext cx="7766936" cy="85059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de-DE" sz="9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Dipl.-Ing. Guy Kabengele </a:t>
            </a:r>
          </a:p>
          <a:p>
            <a:pPr algn="ctr"/>
            <a:endParaRPr lang="de-D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de-DE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Consultant Biogas Technology </a:t>
            </a:r>
          </a:p>
          <a:p>
            <a:pPr algn="ctr"/>
            <a:r>
              <a:rPr lang="de-DE" sz="9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Lecturer</a:t>
            </a:r>
            <a:r>
              <a:rPr lang="de-DE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HTW-Berlin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3898612" y="6144647"/>
            <a:ext cx="3554474" cy="649154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Dresden, 12/12/2024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68946" y="1101144"/>
            <a:ext cx="9820141" cy="200281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de-DE" sz="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Rethinking Africa’s biogas Plant Path</a:t>
            </a:r>
            <a:endParaRPr lang="de-DE" sz="4000" b="1" dirty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/>
                <a:cs typeface="Times New Roman" pitchFamily="18" charset="0"/>
              </a:rPr>
              <a:t>-</a:t>
            </a: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From Potential to Reality</a:t>
            </a:r>
          </a:p>
          <a:p>
            <a:r>
              <a:rPr lang="de-D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Afrikas Weg zu Biogasanlagen neu denken     </a:t>
            </a:r>
          </a:p>
          <a:p>
            <a:r>
              <a:rPr lang="de-D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-Vom Potenzial zur Realität</a:t>
            </a:r>
          </a:p>
          <a:p>
            <a:endParaRPr lang="de-DE" sz="1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隶书"/>
              <a:cs typeface="Times New Roman" pitchFamily="18" charset="0"/>
            </a:endParaRPr>
          </a:p>
          <a:p>
            <a:pPr algn="ctr"/>
            <a:r>
              <a:rPr lang="en-US" altLang="zh-CN" sz="28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(Slide in English/Presentation in German)</a:t>
            </a:r>
          </a:p>
        </p:txBody>
      </p:sp>
      <p:sp>
        <p:nvSpPr>
          <p:cNvPr id="9" name="Datumsplatzhalter 5"/>
          <p:cNvSpPr txBox="1">
            <a:spLocks/>
          </p:cNvSpPr>
          <p:nvPr/>
        </p:nvSpPr>
        <p:spPr>
          <a:xfrm>
            <a:off x="3351259" y="5540569"/>
            <a:ext cx="5175883" cy="649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20th  </a:t>
            </a:r>
            <a:r>
              <a:rPr lang="de-DE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Wipro</a:t>
            </a: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Energy Forum</a:t>
            </a:r>
          </a:p>
        </p:txBody>
      </p:sp>
    </p:spTree>
    <p:extLst>
      <p:ext uri="{BB962C8B-B14F-4D97-AF65-F5344CB8AC3E}">
        <p14:creationId xmlns:p14="http://schemas.microsoft.com/office/powerpoint/2010/main" val="241465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997803" y="6237312"/>
            <a:ext cx="1194197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8393495A-DA2A-40B6-96D4-316CFEF1EC68}" type="slidenum">
              <a:rPr lang="en-US" altLang="zh-CN">
                <a:latin typeface="Arial Black" pitchFamily="34" charset="0"/>
              </a:rPr>
              <a:pPr algn="ctr"/>
              <a:t>10</a:t>
            </a:fld>
            <a:endParaRPr lang="en-US" altLang="zh-CN">
              <a:latin typeface="Arial Black" pitchFamily="34" charset="0"/>
            </a:endParaRP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7432" y="346775"/>
            <a:ext cx="8859108" cy="720080"/>
          </a:xfrm>
        </p:spPr>
        <p:txBody>
          <a:bodyPr>
            <a:normAutofit fontScale="90000"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100" b="1" i="1" dirty="0">
                <a:solidFill>
                  <a:srgbClr val="00B0F0"/>
                </a:solidFill>
              </a:rPr>
              <a:t>Deduction from the experiences and Rethinking (I)</a:t>
            </a:r>
            <a:br>
              <a:rPr lang="en-US" altLang="zh-CN" sz="2400" b="1" i="1" kern="1200" dirty="0">
                <a:solidFill>
                  <a:schemeClr val="accent2"/>
                </a:solidFill>
                <a:latin typeface="Verdana" pitchFamily="34" charset="0"/>
                <a:ea typeface="宋体" pitchFamily="2" charset="-122"/>
                <a:cs typeface="+mn-cs"/>
              </a:rPr>
            </a:br>
            <a:r>
              <a:rPr lang="en-US" sz="2000" b="1" dirty="0">
                <a:solidFill>
                  <a:srgbClr val="00B0F0"/>
                </a:solidFill>
              </a:rPr>
              <a:t>Technology, Process, Economic, and Management Aspects</a:t>
            </a:r>
            <a:r>
              <a:rPr lang="en-US" altLang="zh-CN" sz="4000" b="1" i="1" kern="1200" dirty="0">
                <a:solidFill>
                  <a:srgbClr val="00B0F0"/>
                </a:solidFill>
                <a:latin typeface="Verdana" pitchFamily="34" charset="0"/>
                <a:ea typeface="宋体" pitchFamily="2" charset="-122"/>
                <a:cs typeface="+mn-cs"/>
              </a:rPr>
              <a:t> </a:t>
            </a:r>
            <a:endParaRPr lang="en-US" altLang="zh-CN" sz="2000" b="1" i="1" dirty="0">
              <a:solidFill>
                <a:srgbClr val="00B0F0"/>
              </a:solidFill>
              <a:ea typeface="宋体" pitchFamily="2" charset="-122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62012" y="1421203"/>
            <a:ext cx="9663338" cy="665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altLang="zh-CN" sz="2000" b="1" dirty="0">
                <a:ea typeface="宋体" pitchFamily="2" charset="-122"/>
              </a:rPr>
              <a:t>Extend the assistance and operating over the Hand-over and training period; </a:t>
            </a:r>
          </a:p>
          <a:p>
            <a:pPr algn="just">
              <a:lnSpc>
                <a:spcPct val="114000"/>
              </a:lnSpc>
            </a:pPr>
            <a:r>
              <a:rPr lang="en-US" sz="2000" b="1" dirty="0">
                <a:ea typeface="宋体" pitchFamily="2" charset="-122"/>
              </a:rPr>
              <a:t>Maximizing the possibilities for adding value to the biogas plant's output  beside electricity or biomethane (e.g. effluent as fertilizer, heat/cold conversion, Biogas bypass to Worker's camp etc.);</a:t>
            </a:r>
          </a:p>
          <a:p>
            <a:pPr algn="just">
              <a:lnSpc>
                <a:spcPct val="114000"/>
              </a:lnSpc>
            </a:pPr>
            <a:r>
              <a:rPr lang="en-GB" altLang="zh-CN" sz="2000" b="1" dirty="0">
                <a:ea typeface="宋体" pitchFamily="2" charset="-122"/>
              </a:rPr>
              <a:t>Technology flexibility (Viability of some components), </a:t>
            </a:r>
            <a:r>
              <a:rPr lang="en-GB" altLang="zh-CN" sz="2000" b="1" dirty="0" err="1">
                <a:ea typeface="宋体" pitchFamily="2" charset="-122"/>
              </a:rPr>
              <a:t>i</a:t>
            </a:r>
            <a:r>
              <a:rPr lang="en-US" sz="2000" b="1" dirty="0"/>
              <a:t>f possible, regional/local suppliers;</a:t>
            </a:r>
            <a:endParaRPr lang="en-GB" altLang="zh-CN" sz="2000" b="1" dirty="0">
              <a:ea typeface="宋体" pitchFamily="2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000" b="1" dirty="0">
                <a:ea typeface="宋体" pitchFamily="2" charset="-122"/>
              </a:rPr>
              <a:t>Outreach with Keys-players </a:t>
            </a:r>
            <a:r>
              <a:rPr lang="de-DE" altLang="de-DE" sz="2000" b="1" dirty="0">
                <a:ea typeface="宋体" pitchFamily="2" charset="-122"/>
              </a:rPr>
              <a:t>(</a:t>
            </a:r>
            <a:r>
              <a:rPr lang="en-GB" altLang="de-DE" sz="2000" b="1" dirty="0">
                <a:ea typeface="宋体" pitchFamily="2" charset="-122"/>
              </a:rPr>
              <a:t>authorities, associations</a:t>
            </a:r>
            <a:r>
              <a:rPr lang="de-DE" altLang="de-DE" sz="2000" b="1" dirty="0">
                <a:ea typeface="宋体" pitchFamily="2" charset="-122"/>
              </a:rPr>
              <a:t>, etc.) </a:t>
            </a:r>
            <a:r>
              <a:rPr lang="en-US" altLang="zh-CN" sz="2000" b="1" dirty="0">
                <a:ea typeface="宋体" pitchFamily="2" charset="-122"/>
              </a:rPr>
              <a:t>from earlier level </a:t>
            </a:r>
            <a:r>
              <a:rPr lang="en-GB" altLang="de-DE" sz="2000" b="1" dirty="0">
                <a:ea typeface="宋体" pitchFamily="2" charset="-122"/>
              </a:rPr>
              <a:t>to clarify </a:t>
            </a:r>
            <a:r>
              <a:rPr lang="de-DE" altLang="de-DE" sz="2000" b="1" dirty="0">
                <a:ea typeface="宋体" pitchFamily="2" charset="-122"/>
              </a:rPr>
              <a:t>and </a:t>
            </a:r>
            <a:r>
              <a:rPr lang="en-GB" altLang="de-DE" sz="2000" b="1" dirty="0">
                <a:ea typeface="宋体" pitchFamily="2" charset="-122"/>
              </a:rPr>
              <a:t>resolve uncertainties</a:t>
            </a:r>
            <a:r>
              <a:rPr lang="en-US" altLang="zh-CN" sz="2000" b="1" dirty="0">
                <a:ea typeface="宋体" pitchFamily="2" charset="-122"/>
              </a:rPr>
              <a:t>;;</a:t>
            </a:r>
          </a:p>
          <a:p>
            <a:pPr algn="just">
              <a:lnSpc>
                <a:spcPct val="114000"/>
              </a:lnSpc>
            </a:pPr>
            <a:r>
              <a:rPr lang="en-US" altLang="zh-CN" sz="2000" b="1" dirty="0">
                <a:ea typeface="宋体" pitchFamily="2" charset="-122"/>
              </a:rPr>
              <a:t>Involvement in discussions with banks and lenders for credit lines;</a:t>
            </a:r>
          </a:p>
          <a:p>
            <a:pPr marR="0" lvl="0" algn="just" fontAlgn="base">
              <a:lnSpc>
                <a:spcPct val="114000"/>
              </a:lnSpc>
              <a:tabLst/>
            </a:pPr>
            <a:r>
              <a:rPr lang="en-GB" altLang="de-DE" sz="2000" b="1" dirty="0">
                <a:ea typeface="宋体" pitchFamily="2" charset="-122"/>
              </a:rPr>
              <a:t>Provide a framework for local experience exchange; trade fair, workshop;</a:t>
            </a:r>
          </a:p>
          <a:p>
            <a:pPr algn="just" fontAlgn="base">
              <a:lnSpc>
                <a:spcPct val="114000"/>
              </a:lnSpc>
            </a:pPr>
            <a:r>
              <a:rPr lang="en-GB" altLang="de-DE" sz="2000" b="1" dirty="0">
                <a:ea typeface="宋体" pitchFamily="2" charset="-122"/>
              </a:rPr>
              <a:t>Prioritized decentralized and self-consumption model due to difficult negotiations with grid operators;</a:t>
            </a:r>
          </a:p>
          <a:p>
            <a:pPr algn="just">
              <a:lnSpc>
                <a:spcPct val="114000"/>
              </a:lnSpc>
            </a:pPr>
            <a:endParaRPr lang="en-US" altLang="zh-CN" sz="2000" b="1" dirty="0">
              <a:ea typeface="宋体" pitchFamily="2" charset="-122"/>
            </a:endParaRP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5A703702-45D8-5148-57EB-E495652120D0}"/>
              </a:ext>
            </a:extLst>
          </p:cNvPr>
          <p:cNvSpPr txBox="1">
            <a:spLocks/>
          </p:cNvSpPr>
          <p:nvPr/>
        </p:nvSpPr>
        <p:spPr>
          <a:xfrm>
            <a:off x="11148797" y="635511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200" b="1" smtClean="0">
                <a:solidFill>
                  <a:srgbClr val="FF0000"/>
                </a:solidFill>
              </a:rPr>
              <a:pPr/>
              <a:t>10</a:t>
            </a:fld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8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2FD4F-D03C-2E73-CB98-A39E20B1D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oliennummernplatzhalter 4">
            <a:extLst>
              <a:ext uri="{FF2B5EF4-FFF2-40B4-BE49-F238E27FC236}">
                <a16:creationId xmlns:a16="http://schemas.microsoft.com/office/drawing/2014/main" id="{1DD508D4-2027-4109-6D8D-B2546900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7803" y="6237312"/>
            <a:ext cx="1194197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8393495A-DA2A-40B6-96D4-316CFEF1EC68}" type="slidenum">
              <a:rPr lang="en-US" altLang="zh-CN">
                <a:latin typeface="Arial Black" pitchFamily="34" charset="0"/>
              </a:rPr>
              <a:pPr algn="ctr"/>
              <a:t>11</a:t>
            </a:fld>
            <a:endParaRPr lang="en-US" altLang="zh-CN">
              <a:latin typeface="Arial Black" pitchFamily="34" charset="0"/>
            </a:endParaRPr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BE389EC6-B719-73AE-6DC9-8106A4171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432" y="346775"/>
            <a:ext cx="8859108" cy="72008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100" b="1" i="1" dirty="0">
                <a:solidFill>
                  <a:srgbClr val="00B0F0"/>
                </a:solidFill>
              </a:rPr>
              <a:t>Deduction from the experiences and Rethinking (II)</a:t>
            </a:r>
            <a:br>
              <a:rPr lang="en-US" altLang="zh-CN" sz="2400" b="1" i="1" kern="1200" dirty="0">
                <a:solidFill>
                  <a:schemeClr val="accent2"/>
                </a:solidFill>
                <a:latin typeface="Verdana" pitchFamily="34" charset="0"/>
                <a:ea typeface="宋体" pitchFamily="2" charset="-122"/>
                <a:cs typeface="+mn-cs"/>
              </a:rPr>
            </a:br>
            <a:r>
              <a:rPr lang="en-US" sz="2000" b="1" dirty="0">
                <a:solidFill>
                  <a:srgbClr val="00B0F0"/>
                </a:solidFill>
              </a:rPr>
              <a:t>Technology, Process, Economic, and Management Aspects</a:t>
            </a:r>
            <a:r>
              <a:rPr lang="en-US" altLang="zh-CN" sz="4000" b="1" i="1" kern="1200" dirty="0">
                <a:solidFill>
                  <a:srgbClr val="00B0F0"/>
                </a:solidFill>
                <a:latin typeface="Verdana" pitchFamily="34" charset="0"/>
                <a:ea typeface="宋体" pitchFamily="2" charset="-122"/>
                <a:cs typeface="+mn-cs"/>
              </a:rPr>
              <a:t> </a:t>
            </a:r>
            <a:endParaRPr lang="en-US" altLang="zh-CN" sz="2000" b="1" i="1" dirty="0">
              <a:solidFill>
                <a:srgbClr val="00B0F0"/>
              </a:solidFill>
              <a:ea typeface="宋体" pitchFamily="2" charset="-122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EF1B4F8-4041-00D0-A565-3B20B8348550}"/>
              </a:ext>
            </a:extLst>
          </p:cNvPr>
          <p:cNvSpPr txBox="1">
            <a:spLocks noChangeArrowheads="1"/>
          </p:cNvSpPr>
          <p:nvPr/>
        </p:nvSpPr>
        <p:spPr>
          <a:xfrm>
            <a:off x="362012" y="1421203"/>
            <a:ext cx="9509102" cy="4816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14000"/>
              </a:lnSpc>
            </a:pPr>
            <a:r>
              <a:rPr lang="en-GB" altLang="de-DE" sz="2000" b="1" dirty="0">
                <a:ea typeface="宋体" pitchFamily="2" charset="-122"/>
              </a:rPr>
              <a:t>Prioritized decentralized and self-consumption model due to difficult negotiations with grid operators;</a:t>
            </a:r>
          </a:p>
          <a:p>
            <a:pPr algn="just" fontAlgn="base">
              <a:lnSpc>
                <a:spcPct val="114000"/>
              </a:lnSpc>
            </a:pPr>
            <a:r>
              <a:rPr lang="en-US" sz="2000" b="1" dirty="0"/>
              <a:t>Not single projects, but multiple projects simultaneously; </a:t>
            </a:r>
          </a:p>
          <a:p>
            <a:pPr algn="just" fontAlgn="base">
              <a:lnSpc>
                <a:spcPct val="114000"/>
              </a:lnSpc>
            </a:pPr>
            <a:r>
              <a:rPr lang="en-US" sz="2000" b="1" dirty="0"/>
              <a:t>Implement standard framework for </a:t>
            </a:r>
            <a:r>
              <a:rPr lang="en-US" sz="2000" b="1" dirty="0" err="1"/>
              <a:t>biogasplant</a:t>
            </a:r>
            <a:r>
              <a:rPr lang="en-US" sz="2000" b="1" dirty="0"/>
              <a:t>  through an organization like TÜV, and establish a penalty register;</a:t>
            </a:r>
            <a:endParaRPr lang="de-DE" altLang="de-DE" sz="2000" b="1" dirty="0">
              <a:ea typeface="宋体" pitchFamily="2" charset="-122"/>
            </a:endParaRPr>
          </a:p>
          <a:p>
            <a:pPr marR="0" lvl="0" algn="just" fontAlgn="base">
              <a:lnSpc>
                <a:spcPct val="114000"/>
              </a:lnSpc>
              <a:tabLst/>
            </a:pPr>
            <a:r>
              <a:rPr lang="en-GB" altLang="de-DE" sz="2000" b="1" dirty="0">
                <a:ea typeface="宋体" pitchFamily="2" charset="-122"/>
              </a:rPr>
              <a:t>Build Interdisciplinary team;</a:t>
            </a:r>
          </a:p>
          <a:p>
            <a:pPr marR="0" lvl="0" algn="just" fontAlgn="base">
              <a:lnSpc>
                <a:spcPct val="114000"/>
              </a:lnSpc>
              <a:tabLst/>
            </a:pPr>
            <a:r>
              <a:rPr lang="en-GB" altLang="de-DE" sz="2000" b="1" dirty="0">
                <a:ea typeface="宋体" pitchFamily="2" charset="-122"/>
              </a:rPr>
              <a:t>…..</a:t>
            </a:r>
          </a:p>
          <a:p>
            <a:pPr marR="0" lvl="0" algn="just" fontAlgn="base">
              <a:lnSpc>
                <a:spcPct val="114000"/>
              </a:lnSpc>
              <a:tabLst/>
            </a:pPr>
            <a:endParaRPr lang="de-DE" altLang="de-DE" sz="2000" b="1" dirty="0">
              <a:latin typeface="+mj-lt"/>
              <a:ea typeface="宋体" pitchFamily="2" charset="-122"/>
            </a:endParaRPr>
          </a:p>
          <a:p>
            <a:pPr algn="just">
              <a:lnSpc>
                <a:spcPct val="114000"/>
              </a:lnSpc>
            </a:pPr>
            <a:endParaRPr lang="en-US" altLang="zh-CN" sz="2000" b="1" dirty="0">
              <a:ea typeface="宋体" pitchFamily="2" charset="-122"/>
            </a:endParaRP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CADDDA51-B113-AA82-AFF9-98A5D79FBA04}"/>
              </a:ext>
            </a:extLst>
          </p:cNvPr>
          <p:cNvSpPr txBox="1">
            <a:spLocks/>
          </p:cNvSpPr>
          <p:nvPr/>
        </p:nvSpPr>
        <p:spPr>
          <a:xfrm>
            <a:off x="11148797" y="635511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200" b="1" smtClean="0">
                <a:solidFill>
                  <a:srgbClr val="FF0000"/>
                </a:solidFill>
              </a:rPr>
              <a:pPr/>
              <a:t>11</a:t>
            </a:fld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9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37098" y="4561989"/>
            <a:ext cx="4121316" cy="167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  </a:t>
            </a:r>
            <a:r>
              <a:rPr lang="en-US" altLang="de-DE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kabenge@htw-berlin.de</a:t>
            </a:r>
            <a:endParaRPr lang="en-US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</a:t>
            </a:r>
            <a:r>
              <a:rPr lang="en-US" altLang="de-DE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g.kabengele@email.de</a:t>
            </a:r>
            <a:endParaRPr lang="en-US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Skype:    </a:t>
            </a:r>
            <a:r>
              <a:rPr lang="en-US" alt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g.kabengele</a:t>
            </a:r>
            <a:endParaRPr lang="en-US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Zoom ID: 270 651 0983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2447547-C5F5-44CF-75E1-390E650727A8}"/>
              </a:ext>
            </a:extLst>
          </p:cNvPr>
          <p:cNvGrpSpPr/>
          <p:nvPr/>
        </p:nvGrpSpPr>
        <p:grpSpPr>
          <a:xfrm>
            <a:off x="0" y="1950747"/>
            <a:ext cx="10142571" cy="2005829"/>
            <a:chOff x="0" y="984831"/>
            <a:chExt cx="10142571" cy="2005829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103B01FB-3F83-A85A-277D-414A28163314}"/>
                </a:ext>
              </a:extLst>
            </p:cNvPr>
            <p:cNvGrpSpPr/>
            <p:nvPr/>
          </p:nvGrpSpPr>
          <p:grpSpPr>
            <a:xfrm>
              <a:off x="0" y="984831"/>
              <a:ext cx="10142571" cy="2005829"/>
              <a:chOff x="303260" y="907558"/>
              <a:chExt cx="10142571" cy="2005829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260" y="907558"/>
                <a:ext cx="5421162" cy="2005829"/>
              </a:xfrm>
              <a:prstGeom prst="rect">
                <a:avLst/>
              </a:prstGeom>
            </p:spPr>
          </p:pic>
          <p:pic>
            <p:nvPicPr>
              <p:cNvPr id="5" name="Grafik 4" descr="Ein Bild, das Entwurf, Zeichnung, Lineart, Kinderkunst enthält.&#10;&#10;Automatisch generierte Beschreibung">
                <a:extLst>
                  <a:ext uri="{FF2B5EF4-FFF2-40B4-BE49-F238E27FC236}">
                    <a16:creationId xmlns:a16="http://schemas.microsoft.com/office/drawing/2014/main" id="{08FEA0EB-901E-1202-6EBF-3001DE454B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7730" y="965616"/>
                <a:ext cx="5048101" cy="1889711"/>
              </a:xfrm>
              <a:prstGeom prst="rect">
                <a:avLst/>
              </a:prstGeom>
            </p:spPr>
          </p:pic>
        </p:grp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B67FD94-AB80-F550-07B9-74C4A1ED8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40260" y="1830648"/>
              <a:ext cx="2070735" cy="721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75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320800" y="1295400"/>
            <a:ext cx="721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102785" y="1989139"/>
            <a:ext cx="11089216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600" b="1" dirty="0"/>
              <a:t>1. </a:t>
            </a:r>
            <a:r>
              <a:rPr lang="en-GB" altLang="de-DE" sz="2600" b="1" dirty="0"/>
              <a:t>Introduction</a:t>
            </a:r>
            <a:endParaRPr lang="en-US" altLang="de-DE" sz="2600" b="1" dirty="0"/>
          </a:p>
          <a:p>
            <a:pPr eaLnBrk="0" hangingPunct="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de-DE" sz="2600" b="1" dirty="0"/>
              <a:t>2. Potential</a:t>
            </a:r>
          </a:p>
          <a:p>
            <a:pPr eaLnBrk="0" hangingPunct="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de-DE" sz="2600" b="1" dirty="0"/>
              <a:t>3. Lessons learned</a:t>
            </a:r>
          </a:p>
          <a:p>
            <a:pPr eaLnBrk="0" hangingPunct="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de-DE" sz="2600" b="1" dirty="0"/>
              <a:t>4. Rethink</a:t>
            </a:r>
          </a:p>
        </p:txBody>
      </p:sp>
      <p:sp>
        <p:nvSpPr>
          <p:cNvPr id="1024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703984" y="6248400"/>
            <a:ext cx="878416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C76B0F4-C4AB-4E17-82E8-E680A9D54C52}" type="slidenum">
              <a:rPr lang="en-US" altLang="zh-CN"/>
              <a:pPr algn="ctr"/>
              <a:t>2</a:t>
            </a:fld>
            <a:endParaRPr lang="en-US" altLang="zh-CN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02785" y="1035843"/>
            <a:ext cx="554460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8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>
          <a:xfrm>
            <a:off x="11148797" y="635511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200" b="1" smtClean="0">
                <a:solidFill>
                  <a:srgbClr val="FF0000"/>
                </a:solidFill>
              </a:rPr>
              <a:pPr/>
              <a:t>2</a:t>
            </a:fld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6380" y="1111648"/>
            <a:ext cx="5376534" cy="508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eaLnBrk="0" hangingPunct="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i="1" dirty="0">
                <a:ea typeface="SimSun" pitchFamily="2" charset="-122"/>
              </a:rPr>
              <a:t>Point of View /Observations of my biogas expertise for industrial biogas plant projects in Africa as planner, designer, consultant, </a:t>
            </a:r>
            <a:r>
              <a:rPr lang="en-US" sz="2400" b="1" i="1" dirty="0" err="1">
                <a:ea typeface="SimSun" pitchFamily="2" charset="-122"/>
              </a:rPr>
              <a:t>Backstopper</a:t>
            </a:r>
            <a:r>
              <a:rPr lang="en-US" sz="2400" b="1" i="1" dirty="0">
                <a:ea typeface="SimSun" pitchFamily="2" charset="-122"/>
              </a:rPr>
              <a:t> in the past 20 years. </a:t>
            </a:r>
          </a:p>
          <a:p>
            <a:pPr indent="-457200" eaLnBrk="0" hangingPunct="0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i="1" dirty="0">
                <a:ea typeface="SimSun" pitchFamily="2" charset="-122"/>
              </a:rPr>
              <a:t>Today, Not focusing on household/domestic/rural digester who are for cooking and fertilizer for own consumption</a:t>
            </a:r>
            <a:endParaRPr lang="de-DE" altLang="zh-CN" sz="2400" b="1" i="1" dirty="0">
              <a:ea typeface="SimSun" pitchFamily="2" charset="-122"/>
            </a:endParaRPr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>
          <a:xfrm>
            <a:off x="11148797" y="635511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200" b="1" smtClean="0">
                <a:solidFill>
                  <a:srgbClr val="FF0000"/>
                </a:solidFill>
              </a:rPr>
              <a:pPr/>
              <a:t>3</a:t>
            </a:fld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789A84A-9FBA-4D21-8AFC-BFB63D7D879F}"/>
              </a:ext>
            </a:extLst>
          </p:cNvPr>
          <p:cNvSpPr txBox="1">
            <a:spLocks/>
          </p:cNvSpPr>
          <p:nvPr/>
        </p:nvSpPr>
        <p:spPr>
          <a:xfrm>
            <a:off x="798615" y="554435"/>
            <a:ext cx="6466343" cy="665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i="1" dirty="0">
                <a:solidFill>
                  <a:srgbClr val="00B0F0"/>
                </a:solidFill>
              </a:rPr>
              <a:t>My Experiences in Africa context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27" y="1265381"/>
            <a:ext cx="4986539" cy="54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80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33625" y="2440704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333626" y="4485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336800" y="6574554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336801" y="8619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>
          <a:xfrm>
            <a:off x="2068286" y="92042"/>
            <a:ext cx="960293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de-DE" sz="3200" b="1" i="1" dirty="0">
                <a:solidFill>
                  <a:srgbClr val="00B0F0"/>
                </a:solidFill>
              </a:rPr>
              <a:t>Example of industrial Biogas Plant </a:t>
            </a:r>
            <a:br>
              <a:rPr lang="en-US" altLang="de-DE" sz="3200" b="1" i="1" dirty="0">
                <a:solidFill>
                  <a:srgbClr val="00B0F0"/>
                </a:solidFill>
              </a:rPr>
            </a:br>
            <a:r>
              <a:rPr lang="en-US" altLang="de-DE" sz="3200" b="1" i="1" dirty="0">
                <a:solidFill>
                  <a:srgbClr val="00B0F0"/>
                </a:solidFill>
              </a:rPr>
              <a:t>Sisal Waste from Process Production</a:t>
            </a:r>
            <a:endParaRPr lang="en-US" altLang="de-DE" sz="2800" b="1" i="1" dirty="0">
              <a:solidFill>
                <a:srgbClr val="00B0F0"/>
              </a:solidFill>
            </a:endParaRPr>
          </a:p>
        </p:txBody>
      </p:sp>
      <p:pic>
        <p:nvPicPr>
          <p:cNvPr id="9" name="Picture 12" descr="bild11">
            <a:extLst>
              <a:ext uri="{FF2B5EF4-FFF2-40B4-BE49-F238E27FC236}">
                <a16:creationId xmlns:a16="http://schemas.microsoft.com/office/drawing/2014/main" id="{2C3748B2-2777-EBB3-560A-8897EB9A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r="21727" b="-1"/>
          <a:stretch/>
        </p:blipFill>
        <p:spPr bwMode="auto">
          <a:xfrm>
            <a:off x="55893" y="1068248"/>
            <a:ext cx="3460314" cy="36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264BBFB5-0EC2-6B7A-4A45-0E4F21882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034" y="722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alt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A51B7D-0B93-F270-879A-161D7AB76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75" y="2440704"/>
            <a:ext cx="3909928" cy="284615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95C404B-B154-7058-B4B7-3DEAFFCD2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0" y="4038600"/>
            <a:ext cx="3905250" cy="2819400"/>
          </a:xfrm>
          <a:prstGeom prst="rect">
            <a:avLst/>
          </a:prstGeom>
        </p:spPr>
      </p:pic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D2CA9FF4-5C93-F9FA-2299-F56F0A59C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70623"/>
              </p:ext>
            </p:extLst>
          </p:nvPr>
        </p:nvGraphicFramePr>
        <p:xfrm>
          <a:off x="9882224" y="2575560"/>
          <a:ext cx="2288133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Input:</a:t>
                      </a:r>
                      <a:endParaRPr lang="en-GB" sz="1600" b="1" kern="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m³/d </a:t>
                      </a:r>
                      <a:r>
                        <a:rPr lang="fr-FR" sz="1600" kern="5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sisalwaste</a:t>
                      </a:r>
                      <a:r>
                        <a:rPr lang="fr-FR" sz="16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kern="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73"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5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r>
                        <a:rPr lang="fr-FR" sz="1600" b="1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GB" sz="1600" b="1" kern="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5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Digester</a:t>
                      </a:r>
                      <a:r>
                        <a:rPr lang="fr-FR" sz="16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2 200 m³</a:t>
                      </a:r>
                    </a:p>
                    <a:p>
                      <a:pPr marL="0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5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Afterstorage</a:t>
                      </a:r>
                      <a:r>
                        <a:rPr lang="en-GB" sz="16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1800 m³</a:t>
                      </a:r>
                    </a:p>
                    <a:p>
                      <a:pPr marL="0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CHP: 2 x 180 </a:t>
                      </a:r>
                      <a:r>
                        <a:rPr lang="de-DE" sz="1600" kern="5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600" kern="5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</a:t>
                      </a:r>
                      <a:endParaRPr lang="en-GB" sz="1600" kern="50" baseline="-25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0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17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214967" y="1924299"/>
            <a:ext cx="24553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228851" y="2397126"/>
            <a:ext cx="24553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172634" y="1892301"/>
            <a:ext cx="24553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1460500" y="21526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940984" y="53213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208" name="Text Box 14"/>
          <p:cNvSpPr txBox="1">
            <a:spLocks noChangeArrowheads="1"/>
          </p:cNvSpPr>
          <p:nvPr/>
        </p:nvSpPr>
        <p:spPr bwMode="auto">
          <a:xfrm>
            <a:off x="6212729" y="2733668"/>
            <a:ext cx="5705061" cy="51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Jatropha press cake;</a:t>
            </a:r>
          </a:p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Brewery waste;</a:t>
            </a:r>
          </a:p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POME;</a:t>
            </a:r>
          </a:p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 err="1">
                <a:solidFill>
                  <a:schemeClr val="dk1"/>
                </a:solidFill>
                <a:latin typeface="+mn-lt"/>
                <a:ea typeface="+mn-ea"/>
              </a:rPr>
              <a:t>Cocao</a:t>
            </a: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;</a:t>
            </a:r>
          </a:p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Cassava waste;</a:t>
            </a:r>
          </a:p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Flower waste;</a:t>
            </a:r>
          </a:p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Fruit waste ( Pineapple, Mango, Papaya,…)</a:t>
            </a:r>
          </a:p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Water hyacinth;</a:t>
            </a:r>
          </a:p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… </a:t>
            </a:r>
          </a:p>
          <a:p>
            <a:pPr eaLnBrk="1" hangingPunct="1">
              <a:spcAft>
                <a:spcPct val="20000"/>
              </a:spcAft>
            </a:pPr>
            <a:r>
              <a:rPr lang="en-GB" altLang="de-DE" dirty="0">
                <a:latin typeface="Verdana" pitchFamily="34" charset="0"/>
              </a:rPr>
              <a:t>	 </a:t>
            </a:r>
          </a:p>
          <a:p>
            <a:pPr eaLnBrk="1" hangingPunct="1">
              <a:spcAft>
                <a:spcPct val="15000"/>
              </a:spcAft>
            </a:pPr>
            <a:endParaRPr lang="en-GB" altLang="de-DE" dirty="0">
              <a:latin typeface="Verdana" pitchFamily="34" charset="0"/>
            </a:endParaRPr>
          </a:p>
          <a:p>
            <a:pPr eaLnBrk="1" hangingPunct="1">
              <a:spcAft>
                <a:spcPct val="40000"/>
              </a:spcAft>
              <a:buFontTx/>
              <a:buChar char="•"/>
            </a:pPr>
            <a:endParaRPr lang="en-GB" altLang="de-DE" dirty="0">
              <a:latin typeface="Verdana" pitchFamily="34" charset="0"/>
            </a:endParaRPr>
          </a:p>
        </p:txBody>
      </p:sp>
      <p:sp>
        <p:nvSpPr>
          <p:cNvPr id="8206" name="Text Box 6"/>
          <p:cNvSpPr txBox="1">
            <a:spLocks noChangeArrowheads="1"/>
          </p:cNvSpPr>
          <p:nvPr/>
        </p:nvSpPr>
        <p:spPr bwMode="auto">
          <a:xfrm>
            <a:off x="9072034" y="6165851"/>
            <a:ext cx="235161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ts val="875"/>
              </a:spcBef>
              <a:buClr>
                <a:srgbClr val="99CC00"/>
              </a:buClr>
              <a:buFont typeface="Wingdings" pitchFamily="2" charset="2"/>
              <a:buChar char=""/>
            </a:pPr>
            <a:r>
              <a:rPr lang="en-US" altLang="de-DE" sz="1400" b="1">
                <a:solidFill>
                  <a:srgbClr val="99CC00"/>
                </a:solidFill>
                <a:latin typeface="Verdana" pitchFamily="34" charset="0"/>
              </a:rPr>
              <a:t> Sisal</a:t>
            </a: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5667830" y="2208267"/>
            <a:ext cx="5822636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de-DE" sz="28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“Exotic “Organic Waste</a:t>
            </a:r>
            <a:endParaRPr lang="de-DE" altLang="de-DE" sz="28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148797" y="6355113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200" b="1" smtClean="0">
                <a:solidFill>
                  <a:srgbClr val="FF0000"/>
                </a:solidFill>
              </a:rPr>
              <a:pPr/>
              <a:t>5</a:t>
            </a:fld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5327B643-A39A-BBEF-B65C-42FA43981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46" y="2705248"/>
            <a:ext cx="4854050" cy="25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Farm (Cow/pig/Chicken)-waste;</a:t>
            </a:r>
          </a:p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Slaughterhouse;</a:t>
            </a:r>
          </a:p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Bio/Kitchen Waste;</a:t>
            </a:r>
          </a:p>
          <a:p>
            <a:pPr indent="-285750" defTabSz="9144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de-DE" sz="2000" kern="50" dirty="0">
                <a:solidFill>
                  <a:schemeClr val="dk1"/>
                </a:solidFill>
                <a:latin typeface="+mn-lt"/>
                <a:ea typeface="+mn-ea"/>
              </a:rPr>
              <a:t>Sewage/wastewater sludge</a:t>
            </a:r>
            <a:r>
              <a:rPr lang="en-GB" altLang="de-DE" dirty="0">
                <a:latin typeface="Verdana" pitchFamily="34" charset="0"/>
              </a:rPr>
              <a:t> </a:t>
            </a:r>
          </a:p>
          <a:p>
            <a:pPr eaLnBrk="1" hangingPunct="1">
              <a:spcAft>
                <a:spcPct val="15000"/>
              </a:spcAft>
            </a:pPr>
            <a:endParaRPr lang="en-GB" altLang="de-DE" dirty="0">
              <a:latin typeface="Verdana" pitchFamily="34" charset="0"/>
            </a:endParaRPr>
          </a:p>
          <a:p>
            <a:pPr eaLnBrk="1" hangingPunct="1">
              <a:spcAft>
                <a:spcPct val="40000"/>
              </a:spcAft>
              <a:buFontTx/>
              <a:buChar char="•"/>
            </a:pPr>
            <a:endParaRPr lang="en-GB" altLang="de-DE" dirty="0">
              <a:latin typeface="Verdana" pitchFamily="34" charset="0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E5FDA6B4-F8AA-B843-C601-492CA403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46" y="2198714"/>
            <a:ext cx="607452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de-DE" sz="28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Classic Organic Waste</a:t>
            </a:r>
            <a:endParaRPr lang="de-DE" altLang="de-DE" sz="28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Rectangle 15"/>
          <p:cNvSpPr txBox="1">
            <a:spLocks noChangeArrowheads="1"/>
          </p:cNvSpPr>
          <p:nvPr/>
        </p:nvSpPr>
        <p:spPr>
          <a:xfrm>
            <a:off x="2125715" y="642594"/>
            <a:ext cx="10668000" cy="2026227"/>
          </a:xfrm>
          <a:prstGeom prst="rect">
            <a:avLst/>
          </a:prstGeom>
        </p:spPr>
        <p:txBody>
          <a:bodyPr/>
          <a:lstStyle/>
          <a:p>
            <a:pPr marL="250825" indent="-469900">
              <a:lnSpc>
                <a:spcPct val="150000"/>
              </a:lnSpc>
              <a:spcBef>
                <a:spcPct val="30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Large amount of “unused” organic waste available;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  Untapped potential for renewable energy solutions;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  Challenge on electrical supply, fertilizer or environmental aspects</a:t>
            </a:r>
          </a:p>
          <a:p>
            <a:pPr marL="250825" indent="-469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</a:pPr>
            <a:br>
              <a:rPr lang="en-US" sz="2000" dirty="0"/>
            </a:br>
            <a:endParaRPr lang="en-US" sz="2000" dirty="0"/>
          </a:p>
          <a:p>
            <a:pPr marL="250825" indent="-469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</a:pPr>
            <a:endParaRPr lang="en-US" sz="2000" dirty="0"/>
          </a:p>
          <a:p>
            <a:pPr marL="469900" indent="-46990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C3F9891-15CB-B4A6-C1BF-073531B0BBCE}"/>
              </a:ext>
            </a:extLst>
          </p:cNvPr>
          <p:cNvSpPr/>
          <p:nvPr/>
        </p:nvSpPr>
        <p:spPr>
          <a:xfrm>
            <a:off x="2552284" y="202749"/>
            <a:ext cx="457617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Potential Organic Waste</a:t>
            </a:r>
            <a:r>
              <a:rPr lang="de-DE" sz="28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endParaRPr lang="en-US" altLang="zh-CN" sz="2800" b="1" i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3230223"/>
      </p:ext>
    </p:extLst>
  </p:cSld>
  <p:clrMapOvr>
    <a:masterClrMapping/>
  </p:clrMapOvr>
  <p:transition advTm="1536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09343" y="338521"/>
            <a:ext cx="6755843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1" i="1" dirty="0">
                <a:solidFill>
                  <a:srgbClr val="00B0F0"/>
                </a:solidFill>
              </a:rPr>
              <a:t>Africa Electricity Consumption </a:t>
            </a:r>
            <a:br>
              <a:rPr lang="en-GB" sz="2800" b="1" i="1" dirty="0">
                <a:solidFill>
                  <a:srgbClr val="00B0F0"/>
                </a:solidFill>
              </a:rPr>
            </a:br>
            <a:r>
              <a:rPr lang="de-DE" sz="2800" b="1" i="1" dirty="0">
                <a:solidFill>
                  <a:srgbClr val="00B0F0"/>
                </a:solidFill>
              </a:rPr>
              <a:t>Development in a </a:t>
            </a:r>
            <a:r>
              <a:rPr lang="en-GB" sz="2800" b="1" i="1" dirty="0">
                <a:solidFill>
                  <a:srgbClr val="00B0F0"/>
                </a:solidFill>
              </a:rPr>
              <a:t>decade</a:t>
            </a:r>
          </a:p>
        </p:txBody>
      </p:sp>
      <p:sp>
        <p:nvSpPr>
          <p:cNvPr id="40" name="object 9"/>
          <p:cNvSpPr txBox="1"/>
          <p:nvPr/>
        </p:nvSpPr>
        <p:spPr>
          <a:xfrm>
            <a:off x="242166" y="1200295"/>
            <a:ext cx="2779132" cy="2634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0835">
              <a:spcBef>
                <a:spcPts val="1080"/>
              </a:spcBef>
              <a:buClr>
                <a:srgbClr val="000066"/>
              </a:buClr>
              <a:tabLst>
                <a:tab pos="151765" algn="l"/>
              </a:tabLst>
            </a:pPr>
            <a:endParaRPr lang="de-DE" dirty="0">
              <a:solidFill>
                <a:srgbClr val="000066"/>
              </a:solidFill>
              <a:latin typeface="Arial"/>
              <a:cs typeface="Arial"/>
            </a:endParaRPr>
          </a:p>
          <a:p>
            <a:pPr marL="12700" marR="330835">
              <a:spcBef>
                <a:spcPts val="1080"/>
              </a:spcBef>
              <a:buClr>
                <a:srgbClr val="000066"/>
              </a:buClr>
              <a:tabLst>
                <a:tab pos="151765" algn="l"/>
              </a:tabLst>
            </a:pPr>
            <a:endParaRPr lang="de-DE" dirty="0">
              <a:solidFill>
                <a:srgbClr val="000066"/>
              </a:solidFill>
              <a:latin typeface="Arial"/>
              <a:cs typeface="Arial"/>
            </a:endParaRPr>
          </a:p>
          <a:p>
            <a:r>
              <a:rPr lang="en-US" dirty="0"/>
              <a:t>Around 60% of the population resides in rural areas where</a:t>
            </a:r>
          </a:p>
          <a:p>
            <a:r>
              <a:rPr lang="en-US" dirty="0"/>
              <a:t>there is minimal or no access to electricity (</a:t>
            </a:r>
            <a:r>
              <a:rPr lang="en-US" dirty="0" err="1"/>
              <a:t>Roopnarain</a:t>
            </a:r>
            <a:endParaRPr lang="en-US" dirty="0"/>
          </a:p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Adeleke</a:t>
            </a:r>
            <a:r>
              <a:rPr lang="de-DE" dirty="0"/>
              <a:t> 2017)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46" y="1375352"/>
            <a:ext cx="3733800" cy="381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72" y="1375352"/>
            <a:ext cx="3454400" cy="3810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B60AEDF-BE8F-9CE3-FB09-DE59F77B8DC1}"/>
              </a:ext>
            </a:extLst>
          </p:cNvPr>
          <p:cNvSpPr/>
          <p:nvPr/>
        </p:nvSpPr>
        <p:spPr>
          <a:xfrm>
            <a:off x="3420403" y="5411450"/>
            <a:ext cx="5623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</a:rPr>
              <a:t>…. Industrial demand increase,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</a:rPr>
              <a:t>… Population amount increase,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</a:rPr>
              <a:t>….Biomass not concurrent to other renewable Energy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</a:rPr>
              <a:t>like wind, solar, hydro, geotherm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5BC2CE6E-79FE-E0FB-FCFD-AF5A148C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8797" y="6355113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200" b="1" smtClean="0">
                <a:solidFill>
                  <a:srgbClr val="FF0000"/>
                </a:solidFill>
              </a:rPr>
              <a:pPr/>
              <a:t>6</a:t>
            </a:fld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2609"/>
      </p:ext>
    </p:extLst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Grafi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1844675"/>
            <a:ext cx="715221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618" y="1978026"/>
            <a:ext cx="4607983" cy="2290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1626"/>
            <a:ext cx="4800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4944534" y="1844676"/>
            <a:ext cx="307128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1" dirty="0">
                <a:solidFill>
                  <a:srgbClr val="FF0000"/>
                </a:solidFill>
                <a:latin typeface="Arial" pitchFamily="34" charset="0"/>
              </a:rPr>
              <a:t>PROCESS DESIGN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192617" y="1670051"/>
            <a:ext cx="307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1">
                <a:solidFill>
                  <a:srgbClr val="FF0000"/>
                </a:solidFill>
                <a:latin typeface="Arial" pitchFamily="34" charset="0"/>
              </a:rPr>
              <a:t>BASIC CALCULATION</a:t>
            </a: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46567" y="4268789"/>
            <a:ext cx="307128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1">
                <a:solidFill>
                  <a:srgbClr val="FF0000"/>
                </a:solidFill>
                <a:latin typeface="Arial" pitchFamily="34" charset="0"/>
              </a:rPr>
              <a:t>DRAFT LAYOUT</a:t>
            </a:r>
          </a:p>
        </p:txBody>
      </p:sp>
      <p:sp>
        <p:nvSpPr>
          <p:cNvPr id="12" name="Rechteck 11"/>
          <p:cNvSpPr/>
          <p:nvPr/>
        </p:nvSpPr>
        <p:spPr>
          <a:xfrm>
            <a:off x="5039883" y="522920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</a:rPr>
              <a:t>…. Feasibility Study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</a:rPr>
              <a:t>….Installation, Supervision, Start-Up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</a:rPr>
              <a:t>….Commissioning, Training and Hand-over </a:t>
            </a:r>
            <a:endParaRPr lang="de-DE" sz="1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>
          <a:xfrm>
            <a:off x="11148797" y="6355113"/>
            <a:ext cx="683339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200" b="1" smtClean="0">
                <a:solidFill>
                  <a:srgbClr val="FF0000"/>
                </a:solidFill>
              </a:rPr>
              <a:pPr/>
              <a:t>7</a:t>
            </a:fld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D42D7AA-6543-3F46-2015-28DE6FEBA27D}"/>
              </a:ext>
            </a:extLst>
          </p:cNvPr>
          <p:cNvSpPr/>
          <p:nvPr/>
        </p:nvSpPr>
        <p:spPr>
          <a:xfrm>
            <a:off x="318485" y="728661"/>
            <a:ext cx="9118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altLang="zh-CN" sz="28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Biogas Plant Engineering</a:t>
            </a:r>
            <a:endParaRPr lang="en-US" altLang="zh-CN" sz="2800" b="1" i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3306259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46" y="262659"/>
            <a:ext cx="10972800" cy="668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CH" altLang="zh-CN" sz="2800" b="1" i="1" dirty="0" err="1">
                <a:solidFill>
                  <a:srgbClr val="00B0F0"/>
                </a:solidFill>
              </a:rPr>
              <a:t>Lessons</a:t>
            </a:r>
            <a:r>
              <a:rPr lang="de-CH" altLang="zh-CN" sz="2800" b="1" i="1" dirty="0">
                <a:solidFill>
                  <a:srgbClr val="00B0F0"/>
                </a:solidFill>
              </a:rPr>
              <a:t> </a:t>
            </a:r>
            <a:r>
              <a:rPr lang="de-CH" altLang="zh-CN" sz="2800" b="1" i="1" dirty="0" err="1">
                <a:solidFill>
                  <a:srgbClr val="00B0F0"/>
                </a:solidFill>
              </a:rPr>
              <a:t>learned</a:t>
            </a:r>
            <a:r>
              <a:rPr lang="de-CH" altLang="zh-CN" sz="2800" b="1" i="1" dirty="0">
                <a:solidFill>
                  <a:srgbClr val="00B0F0"/>
                </a:solidFill>
              </a:rPr>
              <a:t> (I)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1" y="1714500"/>
            <a:ext cx="11715751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318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GB" altLang="zh-CN" sz="2000" b="1" dirty="0">
              <a:ea typeface="宋体" pitchFamily="2" charset="-122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86733" y="946496"/>
            <a:ext cx="10753195" cy="559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Funding remains biggest problem: </a:t>
            </a:r>
          </a:p>
          <a:p>
            <a:pPr marL="469900" indent="-431800" algn="just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Symbol" pitchFamily="18" charset="2"/>
              <a:buChar char="-"/>
            </a:pPr>
            <a:r>
              <a:rPr lang="en-GB" sz="2000" dirty="0">
                <a:ea typeface="宋体" pitchFamily="2" charset="-122"/>
              </a:rPr>
              <a:t>High capital investment,</a:t>
            </a:r>
          </a:p>
          <a:p>
            <a:pPr marL="469900" indent="-431800" algn="just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Symbol" pitchFamily="18" charset="2"/>
              <a:buChar char="-"/>
            </a:pPr>
            <a:r>
              <a:rPr lang="en-GB" sz="2000" dirty="0">
                <a:ea typeface="宋体" pitchFamily="2" charset="-122"/>
              </a:rPr>
              <a:t>poor access to clean energy financing,</a:t>
            </a:r>
          </a:p>
          <a:p>
            <a:pPr marL="469900" indent="-431800" algn="just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Symbol" pitchFamily="18" charset="2"/>
              <a:buChar char="-"/>
            </a:pPr>
            <a:r>
              <a:rPr lang="en-US" altLang="zh-CN" sz="2000" dirty="0">
                <a:ea typeface="宋体" pitchFamily="2" charset="-122"/>
              </a:rPr>
              <a:t>very high interest rates on bank loans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Reliable cooperation partners on site / network partners;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Forecasting and anticipating additional activities to plant running: </a:t>
            </a:r>
          </a:p>
          <a:p>
            <a:pPr marL="469900" indent="-431800" algn="just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Symbol" pitchFamily="18" charset="2"/>
              <a:buChar char="-"/>
            </a:pPr>
            <a:r>
              <a:rPr lang="en-GB" sz="2000" dirty="0">
                <a:ea typeface="宋体" pitchFamily="2" charset="-122"/>
              </a:rPr>
              <a:t>Long term Co-substrate contract,</a:t>
            </a:r>
          </a:p>
          <a:p>
            <a:pPr marL="469900" indent="-431800" algn="just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Symbol" pitchFamily="18" charset="2"/>
              <a:buChar char="-"/>
            </a:pPr>
            <a:r>
              <a:rPr lang="en-GB" sz="2000" dirty="0">
                <a:ea typeface="宋体" pitchFamily="2" charset="-122"/>
              </a:rPr>
              <a:t>Market for fertilizer </a:t>
            </a:r>
            <a:endParaRPr lang="en-US" altLang="zh-CN" sz="2000" dirty="0">
              <a:ea typeface="宋体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Timeline of project implementation;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Less reference of existing industrial plants and experience exchange; 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Purchase of equipment  on local market more expensive:</a:t>
            </a:r>
          </a:p>
          <a:p>
            <a:pPr marL="469900" indent="-431800" algn="just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Symbol" pitchFamily="18" charset="2"/>
              <a:buChar char="-"/>
            </a:pPr>
            <a:r>
              <a:rPr lang="en-US" altLang="zh-CN" sz="2000" dirty="0">
                <a:ea typeface="宋体" pitchFamily="2" charset="-122"/>
              </a:rPr>
              <a:t>Cost trap, Risk cost explosion in construction;</a:t>
            </a:r>
          </a:p>
          <a:p>
            <a:pPr marL="38100" algn="just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315700" y="6400800"/>
            <a:ext cx="8763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57F1E4F-1CFF-5643-939E-217C01CDF565}" type="slidenum">
              <a:rPr lang="en-US" sz="1200" b="1">
                <a:solidFill>
                  <a:srgbClr val="FF0000"/>
                </a:solidFill>
              </a:rPr>
              <a:pPr algn="ctr"/>
              <a:t>8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85143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46" y="278158"/>
            <a:ext cx="10972800" cy="668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CH" altLang="zh-CN" sz="2800" b="1" i="1" dirty="0" err="1">
                <a:solidFill>
                  <a:srgbClr val="00B0F0"/>
                </a:solidFill>
              </a:rPr>
              <a:t>Lessons</a:t>
            </a:r>
            <a:r>
              <a:rPr lang="de-CH" altLang="zh-CN" sz="2800" b="1" i="1" dirty="0">
                <a:solidFill>
                  <a:srgbClr val="00B0F0"/>
                </a:solidFill>
              </a:rPr>
              <a:t> </a:t>
            </a:r>
            <a:r>
              <a:rPr lang="de-CH" altLang="zh-CN" sz="2800" b="1" i="1" dirty="0" err="1">
                <a:solidFill>
                  <a:srgbClr val="00B0F0"/>
                </a:solidFill>
              </a:rPr>
              <a:t>learned</a:t>
            </a:r>
            <a:r>
              <a:rPr lang="de-CH" altLang="zh-CN" sz="2800" b="1" i="1" dirty="0">
                <a:solidFill>
                  <a:srgbClr val="00B0F0"/>
                </a:solidFill>
              </a:rPr>
              <a:t> (II)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1" y="1714500"/>
            <a:ext cx="11715751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318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GB" altLang="zh-CN" sz="2000" b="1" dirty="0">
              <a:ea typeface="宋体" pitchFamily="2" charset="-122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65549" y="724437"/>
            <a:ext cx="8875060" cy="704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Hard to find adequate staff and </a:t>
            </a:r>
            <a:r>
              <a:rPr lang="en-US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skilled workers and link them to the project:</a:t>
            </a:r>
          </a:p>
          <a:p>
            <a:pPr marL="38100" algn="just" eaLnBrk="0" hangingPunct="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zh-CN" sz="2000" dirty="0">
                <a:ea typeface="宋体" pitchFamily="2" charset="-122"/>
              </a:rPr>
              <a:t>    - Staff turnover very high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ea typeface="宋体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Maintenance cycle and facilities management is not optimal;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So far no model comparable to the renewable Energy Act (EEG);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Prioritized decentralized and Power Auto-consumption then difficult negotiations with grid operators 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…</a:t>
            </a:r>
          </a:p>
          <a:p>
            <a:pPr algn="just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宋体" pitchFamily="2" charset="-122"/>
              </a:rPr>
              <a:t>In conclusion, several key barriers impede progress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宋体" pitchFamily="2" charset="-122"/>
              </a:rPr>
              <a:t> </a:t>
            </a:r>
          </a:p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宋体" pitchFamily="2" charset="-122"/>
              </a:rPr>
              <a:t>Financial and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宋体" pitchFamily="2" charset="-122"/>
              </a:rPr>
              <a:t>Economic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宋体" pitchFamily="2" charset="-122"/>
            </a:endParaRPr>
          </a:p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宋体" pitchFamily="2" charset="-122"/>
              </a:rPr>
              <a:t>Technical and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宋体" pitchFamily="2" charset="-122"/>
              </a:rPr>
              <a:t>Infrastructural</a:t>
            </a:r>
          </a:p>
          <a:p>
            <a:pPr marL="342900" indent="-342900" algn="just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宋体" pitchFamily="2" charset="-122"/>
              </a:rPr>
              <a:t>Market and Awareness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GB" altLang="zh-CN" sz="2000" b="1" dirty="0">
              <a:solidFill>
                <a:schemeClr val="tx1">
                  <a:lumMod val="75000"/>
                  <a:lumOff val="25000"/>
                </a:schemeClr>
              </a:solidFill>
              <a:ea typeface="宋体" pitchFamily="2" charset="-122"/>
            </a:endParaRPr>
          </a:p>
          <a:p>
            <a:pPr marL="469900" indent="-4318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315700" y="6400800"/>
            <a:ext cx="8763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57F1E4F-1CFF-5643-939E-217C01CDF565}" type="slidenum">
              <a:rPr lang="en-US" sz="1200" b="1">
                <a:solidFill>
                  <a:srgbClr val="FF0000"/>
                </a:solidFill>
              </a:rPr>
              <a:pPr algn="ctr"/>
              <a:t>9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018493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753</Words>
  <Application>Microsoft Office PowerPoint</Application>
  <PresentationFormat>Breitbild</PresentationFormat>
  <Paragraphs>130</Paragraphs>
  <Slides>12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4" baseType="lpstr">
      <vt:lpstr>SimSun</vt:lpstr>
      <vt:lpstr>SimSun</vt:lpstr>
      <vt:lpstr>Arial</vt:lpstr>
      <vt:lpstr>Arial Black</vt:lpstr>
      <vt:lpstr>Calibri</vt:lpstr>
      <vt:lpstr>Symbol</vt:lpstr>
      <vt:lpstr>Times New Roman</vt:lpstr>
      <vt:lpstr>Trebuchet MS</vt:lpstr>
      <vt:lpstr>Verdana</vt:lpstr>
      <vt:lpstr>Wingdings</vt:lpstr>
      <vt:lpstr>Wingdings 3</vt:lpstr>
      <vt:lpstr>Facette</vt:lpstr>
      <vt:lpstr>PowerPoint-Präsentation</vt:lpstr>
      <vt:lpstr>PowerPoint-Präsentation</vt:lpstr>
      <vt:lpstr>PowerPoint-Präsentation</vt:lpstr>
      <vt:lpstr>Example of industrial Biogas Plant  Sisal Waste from Process Production</vt:lpstr>
      <vt:lpstr>PowerPoint-Präsentation</vt:lpstr>
      <vt:lpstr>Africa Electricity Consumption  Development in a decade</vt:lpstr>
      <vt:lpstr>PowerPoint-Präsentation</vt:lpstr>
      <vt:lpstr>Lessons learned (I)</vt:lpstr>
      <vt:lpstr>Lessons learned (II)</vt:lpstr>
      <vt:lpstr>Deduction from the experiences and Rethinking (I) Technology, Process, Economic, and Management Aspects </vt:lpstr>
      <vt:lpstr>Deduction from the experiences and Rethinking (II) Technology, Process, Economic, and Management Aspects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Projektarbeit</dc:title>
  <dc:creator>Alexander Brandt</dc:creator>
  <cp:lastModifiedBy>Kabengele, Guy-Rod, Dipl.-Ing.</cp:lastModifiedBy>
  <cp:revision>193</cp:revision>
  <cp:lastPrinted>2024-12-08T22:29:16Z</cp:lastPrinted>
  <dcterms:created xsi:type="dcterms:W3CDTF">2019-01-07T17:51:22Z</dcterms:created>
  <dcterms:modified xsi:type="dcterms:W3CDTF">2024-12-09T17:01:59Z</dcterms:modified>
</cp:coreProperties>
</file>