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06" r:id="rId2"/>
  </p:sldMasterIdLst>
  <p:notesMasterIdLst>
    <p:notesMasterId r:id="rId19"/>
  </p:notesMasterIdLst>
  <p:sldIdLst>
    <p:sldId id="257" r:id="rId3"/>
    <p:sldId id="258" r:id="rId4"/>
    <p:sldId id="2529" r:id="rId5"/>
    <p:sldId id="2531" r:id="rId6"/>
    <p:sldId id="2532" r:id="rId7"/>
    <p:sldId id="2527" r:id="rId8"/>
    <p:sldId id="259" r:id="rId9"/>
    <p:sldId id="2535" r:id="rId10"/>
    <p:sldId id="260" r:id="rId11"/>
    <p:sldId id="262" r:id="rId12"/>
    <p:sldId id="2530" r:id="rId13"/>
    <p:sldId id="2526" r:id="rId14"/>
    <p:sldId id="264" r:id="rId15"/>
    <p:sldId id="263" r:id="rId16"/>
    <p:sldId id="2533" r:id="rId17"/>
    <p:sldId id="252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9" autoAdjust="0"/>
    <p:restoredTop sz="75205" autoAdjust="0"/>
  </p:normalViewPr>
  <p:slideViewPr>
    <p:cSldViewPr snapToGrid="0">
      <p:cViewPr varScale="1">
        <p:scale>
          <a:sx n="86" d="100"/>
          <a:sy n="86" d="100"/>
        </p:scale>
        <p:origin x="18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E9679-3CE0-8E41-B479-95990D9A2DA5}" type="datetimeFigureOut">
              <a:rPr lang="en-UG" smtClean="0"/>
              <a:t>12/11/2024</a:t>
            </a:fld>
            <a:endParaRPr lang="en-U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FA677-3B28-234E-BA01-7AC5FA61E6BB}" type="slidenum">
              <a:rPr lang="en-UG" smtClean="0"/>
              <a:t>‹Nr.›</a:t>
            </a:fld>
            <a:endParaRPr lang="en-UG"/>
          </a:p>
        </p:txBody>
      </p:sp>
    </p:spTree>
    <p:extLst>
      <p:ext uri="{BB962C8B-B14F-4D97-AF65-F5344CB8AC3E}">
        <p14:creationId xmlns:p14="http://schemas.microsoft.com/office/powerpoint/2010/main" val="2718634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dev.info/countries/ugand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kern="1200" dirty="0">
              <a:solidFill>
                <a:schemeClr val="tx1"/>
              </a:solidFill>
              <a:effectLst/>
              <a:latin typeface="+mn-lt"/>
              <a:ea typeface="+mn-ea"/>
              <a:cs typeface="+mn-cs"/>
            </a:endParaRPr>
          </a:p>
          <a:p>
            <a:endParaRPr lang="en-UG" dirty="0"/>
          </a:p>
        </p:txBody>
      </p:sp>
      <p:sp>
        <p:nvSpPr>
          <p:cNvPr id="4" name="Slide Number Placeholder 3"/>
          <p:cNvSpPr>
            <a:spLocks noGrp="1"/>
          </p:cNvSpPr>
          <p:nvPr>
            <p:ph type="sldNum" sz="quarter" idx="5"/>
          </p:nvPr>
        </p:nvSpPr>
        <p:spPr/>
        <p:txBody>
          <a:bodyPr/>
          <a:lstStyle/>
          <a:p>
            <a:fld id="{C34FA677-3B28-234E-BA01-7AC5FA61E6BB}" type="slidenum">
              <a:rPr lang="en-UG" smtClean="0"/>
              <a:t>8</a:t>
            </a:fld>
            <a:endParaRPr lang="en-UG"/>
          </a:p>
        </p:txBody>
      </p:sp>
    </p:spTree>
    <p:extLst>
      <p:ext uri="{BB962C8B-B14F-4D97-AF65-F5344CB8AC3E}">
        <p14:creationId xmlns:p14="http://schemas.microsoft.com/office/powerpoint/2010/main" val="47768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34FA677-3B28-234E-BA01-7AC5FA61E6BB}" type="slidenum">
              <a:rPr lang="en-UG" smtClean="0"/>
              <a:t>10</a:t>
            </a:fld>
            <a:endParaRPr lang="en-UG"/>
          </a:p>
        </p:txBody>
      </p:sp>
    </p:spTree>
    <p:extLst>
      <p:ext uri="{BB962C8B-B14F-4D97-AF65-F5344CB8AC3E}">
        <p14:creationId xmlns:p14="http://schemas.microsoft.com/office/powerpoint/2010/main" val="266748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spcBef>
                <a:spcPts val="945"/>
              </a:spcBef>
              <a:spcAft>
                <a:spcPts val="0"/>
              </a:spcAft>
              <a:buSzPts val="1100"/>
              <a:buFont typeface="+mj-lt"/>
              <a:buAutoNum type="arabicPeriod"/>
              <a:tabLst>
                <a:tab pos="285750" algn="l"/>
              </a:tabLst>
            </a:pPr>
            <a:r>
              <a:rPr lang="en-US" sz="1800" dirty="0">
                <a:solidFill>
                  <a:srgbClr val="000000"/>
                </a:solidFill>
                <a:effectLst/>
                <a:latin typeface="Arial" panose="020B0604020202020204" pitchFamily="34" charset="0"/>
                <a:ea typeface="Arial" panose="020B0604020202020204" pitchFamily="34" charset="0"/>
                <a:cs typeface="Carlito"/>
              </a:rPr>
              <a:t>Overview of the business plan for the </a:t>
            </a:r>
            <a:r>
              <a:rPr lang="en-US" sz="1800" dirty="0">
                <a:effectLst/>
                <a:latin typeface="Arial" panose="020B0604020202020204" pitchFamily="34" charset="0"/>
                <a:ea typeface="Arial" panose="020B0604020202020204" pitchFamily="34" charset="0"/>
                <a:cs typeface="Carlito"/>
              </a:rPr>
              <a:t>World bank </a:t>
            </a:r>
            <a:r>
              <a:rPr lang="en-US" sz="1800" dirty="0">
                <a:solidFill>
                  <a:srgbClr val="000000"/>
                </a:solidFill>
                <a:effectLst/>
                <a:latin typeface="Arial" panose="020B0604020202020204" pitchFamily="34" charset="0"/>
                <a:ea typeface="Arial" panose="020B0604020202020204" pitchFamily="34" charset="0"/>
                <a:cs typeface="Carlito"/>
              </a:rPr>
              <a:t>RBF: </a:t>
            </a:r>
            <a:endParaRPr lang="en-UG" sz="1800" dirty="0">
              <a:effectLst/>
              <a:latin typeface="Carlito"/>
              <a:ea typeface="Carlito"/>
              <a:cs typeface="Carlito"/>
            </a:endParaRPr>
          </a:p>
          <a:p>
            <a:pPr algn="just">
              <a:spcBef>
                <a:spcPts val="945"/>
              </a:spcBef>
              <a:tabLst>
                <a:tab pos="285750" algn="l"/>
              </a:tabLst>
            </a:pPr>
            <a:r>
              <a:rPr lang="en-US" sz="1800" dirty="0">
                <a:effectLst/>
                <a:latin typeface="Arial" panose="020B0604020202020204" pitchFamily="34" charset="0"/>
                <a:ea typeface="Arial" panose="020B0604020202020204" pitchFamily="34" charset="0"/>
                <a:cs typeface="Carlito"/>
              </a:rPr>
              <a:t>LUK Solar Ltd in Uganda, has successfully been contracted by the government of Uganda’s; Uganda Energy Credit Capitalization Company under the Energy Access Strengthening Project subsidy program. And Since November 2024 we are providing the above solar products to all the people of Uganda who are paying a fee discounted at 60% by the World bank funding in order to afford access to clean cooking and clean solar  electricity. This means that for each sale made, a guaranteed 60% payment is made by the UECCC to LUK </a:t>
            </a:r>
            <a:r>
              <a:rPr lang="en-US" sz="1800" dirty="0" err="1">
                <a:effectLst/>
                <a:latin typeface="Arial" panose="020B0604020202020204" pitchFamily="34" charset="0"/>
                <a:ea typeface="Arial" panose="020B0604020202020204" pitchFamily="34" charset="0"/>
                <a:cs typeface="Carlito"/>
              </a:rPr>
              <a:t>solar’s</a:t>
            </a:r>
            <a:r>
              <a:rPr lang="en-US" sz="1800" dirty="0">
                <a:effectLst/>
                <a:latin typeface="Arial" panose="020B0604020202020204" pitchFamily="34" charset="0"/>
                <a:ea typeface="Arial" panose="020B0604020202020204" pitchFamily="34" charset="0"/>
                <a:cs typeface="Carlito"/>
              </a:rPr>
              <a:t> bank account. This is the same guarantee which we will extend to secure the repayments for the requested loan of euro 500,000 for inventory financing. The remaining 40% from the sales proceed, which we shall generate directly from the end user customers for the solar home systems and proceeds from the improved clean cooking systems will meet the remaining capital and overhead expenses for the day to day operations of LUK solar with a budgeted net income of 10%</a:t>
            </a:r>
            <a:endParaRPr lang="en-UG" sz="1800" dirty="0">
              <a:effectLst/>
              <a:latin typeface="Carlito"/>
              <a:ea typeface="Carlito"/>
              <a:cs typeface="Carlito"/>
            </a:endParaRPr>
          </a:p>
          <a:p>
            <a:pPr algn="l"/>
            <a:endParaRPr lang="en-GB" b="1" i="0" dirty="0">
              <a:solidFill>
                <a:srgbClr val="000000"/>
              </a:solidFill>
              <a:effectLst/>
              <a:latin typeface="Aeonik"/>
            </a:endParaRPr>
          </a:p>
          <a:p>
            <a:pPr algn="l"/>
            <a:endParaRPr lang="en-GB" b="1" i="0" dirty="0">
              <a:solidFill>
                <a:srgbClr val="000000"/>
              </a:solidFill>
              <a:effectLst/>
              <a:latin typeface="Aeonik"/>
            </a:endParaRPr>
          </a:p>
          <a:p>
            <a:pPr algn="l"/>
            <a:r>
              <a:rPr lang="en-GB" b="1" i="0" dirty="0">
                <a:solidFill>
                  <a:srgbClr val="000000"/>
                </a:solidFill>
                <a:effectLst/>
                <a:latin typeface="Aeonik"/>
              </a:rPr>
              <a:t>2. </a:t>
            </a:r>
            <a:r>
              <a:rPr lang="en-GB" b="1" i="0" dirty="0" err="1">
                <a:solidFill>
                  <a:srgbClr val="000000"/>
                </a:solidFill>
                <a:effectLst/>
                <a:latin typeface="Aeonik"/>
              </a:rPr>
              <a:t>GiZ</a:t>
            </a:r>
            <a:r>
              <a:rPr lang="en-GB" b="1" i="0" dirty="0">
                <a:solidFill>
                  <a:srgbClr val="000000"/>
                </a:solidFill>
                <a:effectLst/>
                <a:latin typeface="Aeonik"/>
              </a:rPr>
              <a:t> </a:t>
            </a:r>
            <a:r>
              <a:rPr lang="en-GB" b="1" i="0" dirty="0" err="1">
                <a:solidFill>
                  <a:srgbClr val="000000"/>
                </a:solidFill>
                <a:effectLst/>
                <a:latin typeface="Aeonik"/>
              </a:rPr>
              <a:t>EnDev</a:t>
            </a:r>
            <a:r>
              <a:rPr lang="en-GB" b="1" i="0" dirty="0">
                <a:solidFill>
                  <a:srgbClr val="000000"/>
                </a:solidFill>
                <a:effectLst/>
                <a:latin typeface="Aeonik"/>
              </a:rPr>
              <a:t> Uganda worked with us for 12 months  for consultancy services for the sale, distribution and after-sales service for solar systems in schools. The window was open from  2nd August 2022 to August 2023.</a:t>
            </a:r>
          </a:p>
          <a:p>
            <a:pPr algn="l"/>
            <a:endParaRPr lang="en-GB" b="0" i="0" dirty="0">
              <a:solidFill>
                <a:srgbClr val="000000"/>
              </a:solidFill>
              <a:effectLst/>
              <a:latin typeface="Aeonik"/>
            </a:endParaRPr>
          </a:p>
          <a:p>
            <a:pPr algn="l"/>
            <a:r>
              <a:rPr lang="en-GB" b="0" i="0" dirty="0">
                <a:solidFill>
                  <a:srgbClr val="000000"/>
                </a:solidFill>
                <a:effectLst/>
                <a:latin typeface="Aeonik"/>
              </a:rPr>
              <a:t>In Uganda, </a:t>
            </a:r>
            <a:r>
              <a:rPr lang="en-GB" b="0" i="0" dirty="0" err="1">
                <a:solidFill>
                  <a:srgbClr val="000000"/>
                </a:solidFill>
                <a:effectLst/>
                <a:latin typeface="Aeonik"/>
              </a:rPr>
              <a:t>EnDev</a:t>
            </a:r>
            <a:r>
              <a:rPr lang="en-GB" b="0" i="0" dirty="0">
                <a:solidFill>
                  <a:srgbClr val="000000"/>
                </a:solidFill>
                <a:effectLst/>
                <a:latin typeface="Aeonik"/>
              </a:rPr>
              <a:t> collaborates with the Ministry of Energy and Mineral Development in providing support to solar distributors to facilitate access to modern energy services for households, social institutions, and small and medium enterprises.</a:t>
            </a:r>
          </a:p>
          <a:p>
            <a:pPr algn="l"/>
            <a:endParaRPr lang="en-GB" b="0" i="0" dirty="0">
              <a:solidFill>
                <a:srgbClr val="000000"/>
              </a:solidFill>
              <a:effectLst/>
              <a:latin typeface="Aeonik"/>
            </a:endParaRPr>
          </a:p>
          <a:p>
            <a:pPr algn="l"/>
            <a:r>
              <a:rPr lang="en-GB" b="0" i="0" dirty="0">
                <a:solidFill>
                  <a:srgbClr val="000000"/>
                </a:solidFill>
                <a:effectLst/>
                <a:latin typeface="Aeonik"/>
              </a:rPr>
              <a:t>Objective</a:t>
            </a:r>
          </a:p>
          <a:p>
            <a:pPr algn="l"/>
            <a:r>
              <a:rPr lang="en-GB" b="0" i="0" u="sng" dirty="0">
                <a:solidFill>
                  <a:srgbClr val="000000"/>
                </a:solidFill>
                <a:effectLst/>
                <a:latin typeface="Aeonik"/>
                <a:hlinkClick r:id="rId3"/>
              </a:rPr>
              <a:t>EnDev Uganda</a:t>
            </a:r>
            <a:r>
              <a:rPr lang="en-GB" b="0" i="0" dirty="0">
                <a:solidFill>
                  <a:srgbClr val="000000"/>
                </a:solidFill>
                <a:effectLst/>
                <a:latin typeface="Aeonik"/>
              </a:rPr>
              <a:t> worked with partners for the performance- and market-based distribution of solar systems for phone charging and lighting school classrooms as cost-efficient solution for learning and studying after nightfall, as well as for lighting of dormitories, staff houses and for security purposes. Furthermore, awareness among teachers, students and parents about the benefits of solar systems shall be increased.</a:t>
            </a:r>
          </a:p>
          <a:p>
            <a:endParaRPr lang="en-UG" dirty="0"/>
          </a:p>
        </p:txBody>
      </p:sp>
      <p:sp>
        <p:nvSpPr>
          <p:cNvPr id="4" name="Slide Number Placeholder 3"/>
          <p:cNvSpPr>
            <a:spLocks noGrp="1"/>
          </p:cNvSpPr>
          <p:nvPr>
            <p:ph type="sldNum" sz="quarter" idx="5"/>
          </p:nvPr>
        </p:nvSpPr>
        <p:spPr/>
        <p:txBody>
          <a:bodyPr/>
          <a:lstStyle/>
          <a:p>
            <a:fld id="{C34FA677-3B28-234E-BA01-7AC5FA61E6BB}" type="slidenum">
              <a:rPr lang="en-UG" smtClean="0"/>
              <a:t>13</a:t>
            </a:fld>
            <a:endParaRPr lang="en-UG"/>
          </a:p>
        </p:txBody>
      </p:sp>
    </p:spTree>
    <p:extLst>
      <p:ext uri="{BB962C8B-B14F-4D97-AF65-F5344CB8AC3E}">
        <p14:creationId xmlns:p14="http://schemas.microsoft.com/office/powerpoint/2010/main" val="190899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kern="1200" dirty="0">
              <a:solidFill>
                <a:schemeClr val="tx1"/>
              </a:solidFill>
              <a:effectLst/>
              <a:latin typeface="+mn-lt"/>
              <a:ea typeface="+mn-ea"/>
              <a:cs typeface="+mn-cs"/>
            </a:endParaRPr>
          </a:p>
          <a:p>
            <a:r>
              <a:rPr lang="en-US" dirty="0"/>
              <a:t>Production target 10,000 PV 10 watt modules per year</a:t>
            </a:r>
            <a:endParaRPr lang="en-UG" dirty="0"/>
          </a:p>
        </p:txBody>
      </p:sp>
      <p:sp>
        <p:nvSpPr>
          <p:cNvPr id="4" name="Slide Number Placeholder 3"/>
          <p:cNvSpPr>
            <a:spLocks noGrp="1"/>
          </p:cNvSpPr>
          <p:nvPr>
            <p:ph type="sldNum" sz="quarter" idx="5"/>
          </p:nvPr>
        </p:nvSpPr>
        <p:spPr/>
        <p:txBody>
          <a:bodyPr/>
          <a:lstStyle/>
          <a:p>
            <a:fld id="{C34FA677-3B28-234E-BA01-7AC5FA61E6BB}" type="slidenum">
              <a:rPr lang="en-UG" smtClean="0"/>
              <a:t>14</a:t>
            </a:fld>
            <a:endParaRPr lang="en-UG"/>
          </a:p>
        </p:txBody>
      </p:sp>
    </p:spTree>
    <p:extLst>
      <p:ext uri="{BB962C8B-B14F-4D97-AF65-F5344CB8AC3E}">
        <p14:creationId xmlns:p14="http://schemas.microsoft.com/office/powerpoint/2010/main" val="47768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775B9-1C86-B249-DCA5-3C3A7D092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108E4-B76A-AB7B-0F2C-D0B220909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872AB-8136-1214-9B63-7C475FA29604}"/>
              </a:ext>
            </a:extLst>
          </p:cNvPr>
          <p:cNvSpPr>
            <a:spLocks noGrp="1"/>
          </p:cNvSpPr>
          <p:nvPr>
            <p:ph type="body" idx="1"/>
          </p:nvPr>
        </p:nvSpPr>
        <p:spPr/>
        <p:txBody>
          <a:bodyPr/>
          <a:lstStyle/>
          <a:p>
            <a:endParaRPr lang="en-GB" sz="1000" kern="1200" dirty="0">
              <a:solidFill>
                <a:schemeClr val="tx1"/>
              </a:solidFill>
              <a:effectLst/>
              <a:latin typeface="+mn-lt"/>
              <a:ea typeface="+mn-ea"/>
              <a:cs typeface="+mn-cs"/>
            </a:endParaRPr>
          </a:p>
          <a:p>
            <a:endParaRPr lang="en-UG" dirty="0"/>
          </a:p>
        </p:txBody>
      </p:sp>
      <p:sp>
        <p:nvSpPr>
          <p:cNvPr id="4" name="Slide Number Placeholder 3">
            <a:extLst>
              <a:ext uri="{FF2B5EF4-FFF2-40B4-BE49-F238E27FC236}">
                <a16:creationId xmlns:a16="http://schemas.microsoft.com/office/drawing/2014/main" id="{39526F1C-885D-57ED-94DC-4B141300A532}"/>
              </a:ext>
            </a:extLst>
          </p:cNvPr>
          <p:cNvSpPr>
            <a:spLocks noGrp="1"/>
          </p:cNvSpPr>
          <p:nvPr>
            <p:ph type="sldNum" sz="quarter" idx="5"/>
          </p:nvPr>
        </p:nvSpPr>
        <p:spPr/>
        <p:txBody>
          <a:bodyPr/>
          <a:lstStyle/>
          <a:p>
            <a:fld id="{C34FA677-3B28-234E-BA01-7AC5FA61E6BB}" type="slidenum">
              <a:rPr lang="en-UG" smtClean="0"/>
              <a:t>15</a:t>
            </a:fld>
            <a:endParaRPr lang="en-UG"/>
          </a:p>
        </p:txBody>
      </p:sp>
    </p:spTree>
    <p:extLst>
      <p:ext uri="{BB962C8B-B14F-4D97-AF65-F5344CB8AC3E}">
        <p14:creationId xmlns:p14="http://schemas.microsoft.com/office/powerpoint/2010/main" val="333066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C34FA677-3B28-234E-BA01-7AC5FA61E6BB}" type="slidenum">
              <a:rPr lang="en-UG" smtClean="0"/>
              <a:t>16</a:t>
            </a:fld>
            <a:endParaRPr lang="en-UG"/>
          </a:p>
        </p:txBody>
      </p:sp>
    </p:spTree>
    <p:extLst>
      <p:ext uri="{BB962C8B-B14F-4D97-AF65-F5344CB8AC3E}">
        <p14:creationId xmlns:p14="http://schemas.microsoft.com/office/powerpoint/2010/main" val="3184769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72052-9B3B-B7EE-D435-8FE8A8F5C2A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517E91D-77DB-F487-7046-DF0DD4D6D4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7901715-B5C3-A51D-3AD0-58DBA61341E9}"/>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5" name="Fußzeilenplatzhalter 4">
            <a:extLst>
              <a:ext uri="{FF2B5EF4-FFF2-40B4-BE49-F238E27FC236}">
                <a16:creationId xmlns:a16="http://schemas.microsoft.com/office/drawing/2014/main" id="{EEE47BAE-DEB3-D231-1403-720F09D6B30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F157076-50DD-BBAA-6BD4-1233B7537612}"/>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428290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567F6-7C2A-C360-A53F-4176CBCC9C6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6670C74-A245-CA78-DE77-78BEEDFA7DA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46C3D12-FAE6-A2D0-ABFC-22991244EF71}"/>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5" name="Fußzeilenplatzhalter 4">
            <a:extLst>
              <a:ext uri="{FF2B5EF4-FFF2-40B4-BE49-F238E27FC236}">
                <a16:creationId xmlns:a16="http://schemas.microsoft.com/office/drawing/2014/main" id="{616EEE71-85B9-6C36-A6E8-9171FF250C2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EB5608B-3C4E-4569-26AF-697559476AB2}"/>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3960374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528FA18-4BCD-407B-FF4D-856B0456922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70F5C6B-0543-FA30-3C54-6DDE59D1C90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1921C13-7061-118B-4F57-7FABF4B58409}"/>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5" name="Fußzeilenplatzhalter 4">
            <a:extLst>
              <a:ext uri="{FF2B5EF4-FFF2-40B4-BE49-F238E27FC236}">
                <a16:creationId xmlns:a16="http://schemas.microsoft.com/office/drawing/2014/main" id="{C3400D97-9AB9-77BC-840D-4F9D4FAD25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B8551D7-8E09-5B4B-0C77-0364D5B4E292}"/>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275226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GB"/>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84A6189-A09B-4631-8ABC-9E9117219EF5}" type="datetimeFigureOut">
              <a:rPr lang="de-DE" smtClean="0"/>
              <a:t>11.12.2024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a:xfrm>
            <a:off x="9255346" y="2750337"/>
            <a:ext cx="1171888" cy="1356442"/>
          </a:xfrm>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793266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84A6189-A09B-4631-8ABC-9E9117219EF5}" type="datetimeFigureOut">
              <a:rPr lang="de-DE" smtClean="0"/>
              <a:t>11.12.2024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3762000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GB"/>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84A6189-A09B-4631-8ABC-9E9117219EF5}" type="datetimeFigureOut">
              <a:rPr lang="de-DE" smtClean="0"/>
              <a:t>11.12.2024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a:xfrm>
            <a:off x="10729455" y="2869895"/>
            <a:ext cx="1154151" cy="1090789"/>
          </a:xfrm>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1246116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84A6189-A09B-4631-8ABC-9E9117219EF5}" type="datetimeFigureOut">
              <a:rPr lang="de-DE" smtClean="0"/>
              <a:t>11.12.2024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514877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GB"/>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84A6189-A09B-4631-8ABC-9E9117219EF5}" type="datetimeFigureOut">
              <a:rPr lang="de-DE" smtClean="0"/>
              <a:t>11.12.2024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4108707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84A6189-A09B-4631-8ABC-9E9117219EF5}" type="datetimeFigureOut">
              <a:rPr lang="de-DE" smtClean="0"/>
              <a:t>11.12.2024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1235502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84A6189-A09B-4631-8ABC-9E9117219EF5}" type="datetimeFigureOut">
              <a:rPr lang="de-DE" smtClean="0"/>
              <a:t>11.12.2024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102038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84A6189-A09B-4631-8ABC-9E9117219EF5}" type="datetimeFigureOut">
              <a:rPr lang="de-DE" smtClean="0"/>
              <a:t>11.12.2024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349888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381D6-4612-7B34-C40B-B08460377F4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A05A226-44FD-5B1C-672A-77E206C670C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8A3DCE4-BA43-F0DC-BC41-F6AA518CF3D1}"/>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5" name="Fußzeilenplatzhalter 4">
            <a:extLst>
              <a:ext uri="{FF2B5EF4-FFF2-40B4-BE49-F238E27FC236}">
                <a16:creationId xmlns:a16="http://schemas.microsoft.com/office/drawing/2014/main" id="{64AE43F3-827B-03CC-A148-F94512EA9C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714E743-AF2A-11D6-0A27-5CA1D050F438}"/>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742526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84A6189-A09B-4631-8ABC-9E9117219EF5}" type="datetimeFigureOut">
              <a:rPr lang="de-DE" smtClean="0"/>
              <a:t>11.12.2024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107341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84A6189-A09B-4631-8ABC-9E9117219EF5}" type="datetimeFigureOut">
              <a:rPr lang="de-DE" smtClean="0"/>
              <a:t>11.12.2024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10729455" y="4711309"/>
            <a:ext cx="1154151" cy="1090789"/>
          </a:xfrm>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2778917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84A6189-A09B-4631-8ABC-9E9117219EF5}" type="datetimeFigureOut">
              <a:rPr lang="de-DE" smtClean="0"/>
              <a:t>11.12.2024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10729455" y="4711615"/>
            <a:ext cx="1154151" cy="1090789"/>
          </a:xfrm>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274967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84A6189-A09B-4631-8ABC-9E9117219EF5}" type="datetimeFigureOut">
              <a:rPr lang="de-DE" smtClean="0"/>
              <a:t>11.12.2024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10729455" y="4709925"/>
            <a:ext cx="1154151" cy="1090789"/>
          </a:xfrm>
        </p:spPr>
        <p:txBody>
          <a:bodyPr/>
          <a:lstStyle/>
          <a:p>
            <a:fld id="{4361B928-E8D3-4641-8FC0-983485205C09}" type="slidenum">
              <a:rPr lang="de-DE" smtClean="0"/>
              <a:t>‹Nr.›</a:t>
            </a:fld>
            <a:endParaRPr lang="de-DE"/>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892912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84A6189-A09B-4631-8ABC-9E9117219EF5}" type="datetimeFigureOut">
              <a:rPr lang="de-DE" smtClean="0"/>
              <a:t>11.12.2024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10729455" y="4709925"/>
            <a:ext cx="1154151" cy="1090789"/>
          </a:xfrm>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831583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GB"/>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F84A6189-A09B-4631-8ABC-9E9117219EF5}" type="datetimeFigureOut">
              <a:rPr lang="de-DE" smtClean="0"/>
              <a:t>11.12.2024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87587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F84A6189-A09B-4631-8ABC-9E9117219EF5}" type="datetimeFigureOut">
              <a:rPr lang="de-DE" smtClean="0"/>
              <a:t>11.12.2024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2005554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84A6189-A09B-4631-8ABC-9E9117219EF5}" type="datetimeFigureOut">
              <a:rPr lang="de-DE" smtClean="0"/>
              <a:t>11.12.2024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361B928-E8D3-4641-8FC0-983485205C09}" type="slidenum">
              <a:rPr lang="de-DE" smtClean="0"/>
              <a:t>‹Nr.›</a:t>
            </a:fld>
            <a:endParaRPr lang="de-DE"/>
          </a:p>
        </p:txBody>
      </p:sp>
    </p:spTree>
    <p:extLst>
      <p:ext uri="{BB962C8B-B14F-4D97-AF65-F5344CB8AC3E}">
        <p14:creationId xmlns:p14="http://schemas.microsoft.com/office/powerpoint/2010/main" val="104508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84A6189-A09B-4631-8ABC-9E9117219EF5}" type="datetimeFigureOut">
              <a:rPr lang="de-DE" smtClean="0"/>
              <a:t>11.12.2024</a:t>
            </a:fld>
            <a:endParaRPr lang="de-DE"/>
          </a:p>
        </p:txBody>
      </p:sp>
      <p:sp>
        <p:nvSpPr>
          <p:cNvPr id="5" name="Footer Placeholder 4"/>
          <p:cNvSpPr>
            <a:spLocks noGrp="1"/>
          </p:cNvSpPr>
          <p:nvPr>
            <p:ph type="ftr" sz="quarter" idx="11"/>
          </p:nvPr>
        </p:nvSpPr>
        <p:spPr>
          <a:xfrm>
            <a:off x="680321" y="5936188"/>
            <a:ext cx="6126805" cy="365125"/>
          </a:xfrm>
        </p:spPr>
        <p:txBody>
          <a:bodyPr/>
          <a:lstStyle/>
          <a:p>
            <a:endParaRPr lang="de-DE"/>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361B928-E8D3-4641-8FC0-983485205C09}" type="slidenum">
              <a:rPr lang="de-DE" smtClean="0"/>
              <a:t>‹Nr.›</a:t>
            </a:fld>
            <a:endParaRPr lang="de-DE"/>
          </a:p>
        </p:txBody>
      </p:sp>
    </p:spTree>
    <p:extLst>
      <p:ext uri="{BB962C8B-B14F-4D97-AF65-F5344CB8AC3E}">
        <p14:creationId xmlns:p14="http://schemas.microsoft.com/office/powerpoint/2010/main" val="3334227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12033B4-F5F4-08C7-2393-ECBB9DE1AF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4633" y="-2"/>
            <a:ext cx="1317367" cy="1241547"/>
          </a:xfrm>
          <a:prstGeom prst="rect">
            <a:avLst/>
          </a:prstGeom>
        </p:spPr>
      </p:pic>
      <p:sp>
        <p:nvSpPr>
          <p:cNvPr id="3" name="Rectangle 16">
            <a:extLst>
              <a:ext uri="{FF2B5EF4-FFF2-40B4-BE49-F238E27FC236}">
                <a16:creationId xmlns:a16="http://schemas.microsoft.com/office/drawing/2014/main" id="{23CB66CC-581A-45FF-22B4-CB1C44EA7C61}"/>
              </a:ext>
            </a:extLst>
          </p:cNvPr>
          <p:cNvSpPr/>
          <p:nvPr userDrawn="1"/>
        </p:nvSpPr>
        <p:spPr bwMode="ltGray">
          <a:xfrm>
            <a:off x="0" y="1131069"/>
            <a:ext cx="10874633" cy="1104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ußzeilenplatzhalter 9">
            <a:extLst>
              <a:ext uri="{FF2B5EF4-FFF2-40B4-BE49-F238E27FC236}">
                <a16:creationId xmlns:a16="http://schemas.microsoft.com/office/drawing/2014/main" id="{09FEF322-C8AD-F421-AB26-2C9A0CAC4C56}"/>
              </a:ext>
            </a:extLst>
          </p:cNvPr>
          <p:cNvSpPr>
            <a:spLocks noGrp="1"/>
          </p:cNvSpPr>
          <p:nvPr>
            <p:ph type="ftr" sz="quarter" idx="11"/>
          </p:nvPr>
        </p:nvSpPr>
        <p:spPr>
          <a:xfrm>
            <a:off x="0" y="6492875"/>
            <a:ext cx="2061556" cy="365125"/>
          </a:xfrm>
        </p:spPr>
        <p:txBody>
          <a:bodyPr/>
          <a:lstStyle/>
          <a:p>
            <a:r>
              <a:rPr lang="de-DE" dirty="0"/>
              <a:t>Copyright LUK Solar ltd. 2023</a:t>
            </a:r>
          </a:p>
        </p:txBody>
      </p:sp>
      <p:sp>
        <p:nvSpPr>
          <p:cNvPr id="12" name="Rectangle 11">
            <a:extLst>
              <a:ext uri="{FF2B5EF4-FFF2-40B4-BE49-F238E27FC236}">
                <a16:creationId xmlns:a16="http://schemas.microsoft.com/office/drawing/2014/main" id="{4B66895A-7079-AE79-8C1F-402F9FF6106F}"/>
              </a:ext>
            </a:extLst>
          </p:cNvPr>
          <p:cNvSpPr/>
          <p:nvPr userDrawn="1"/>
        </p:nvSpPr>
        <p:spPr>
          <a:xfrm>
            <a:off x="0" y="-2"/>
            <a:ext cx="10874633" cy="1131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3727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47D48-4B7A-3FE3-D455-BD138EF892A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3C1E34F-FC6F-982D-EFC2-6AD93917D1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4A44866-198F-6134-03DC-BC366FBE28E6}"/>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5" name="Fußzeilenplatzhalter 4">
            <a:extLst>
              <a:ext uri="{FF2B5EF4-FFF2-40B4-BE49-F238E27FC236}">
                <a16:creationId xmlns:a16="http://schemas.microsoft.com/office/drawing/2014/main" id="{B7E24A83-02DA-47F1-D3AD-DE458D6047C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1BC7311-1B17-F5A4-F32A-848ADB3F09AA}"/>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176813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FAEB8-7560-19E8-B540-D194E78A53C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B344095-77AE-932B-1977-536BD22AA1C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A801390-E8FE-41F0-3D9D-D9BDCA5E587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69B8DCD-4EEF-9460-3405-59F59C73006A}"/>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6" name="Fußzeilenplatzhalter 5">
            <a:extLst>
              <a:ext uri="{FF2B5EF4-FFF2-40B4-BE49-F238E27FC236}">
                <a16:creationId xmlns:a16="http://schemas.microsoft.com/office/drawing/2014/main" id="{0BDCD693-22C0-5D66-32D0-775F15E4F08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96B5390-E37B-E5A9-FD97-0D295CADF34E}"/>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135768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C67FE-1CC9-A8DB-6036-4056C279C48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4D576E3-91B6-40CE-7A98-7CE16A901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0C564E4-C50E-827B-8D7F-F87FB3EB231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2B17EDB-2016-82C4-0F1D-CFC0AEC5FE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9943234-2697-EB8F-A587-280F003A0AC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1E15A8C-BC43-DCFE-E782-79976CD9990C}"/>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8" name="Fußzeilenplatzhalter 7">
            <a:extLst>
              <a:ext uri="{FF2B5EF4-FFF2-40B4-BE49-F238E27FC236}">
                <a16:creationId xmlns:a16="http://schemas.microsoft.com/office/drawing/2014/main" id="{6EE74B72-5FB8-8F44-7DA7-2D0F567B207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4276EB6-C041-3F30-543A-B4C82A758BF7}"/>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68845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66B91-9F4D-52D9-0FAA-3F8688BFE5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4F3BC5-F79E-3BD7-747D-0CB2CE9897C0}"/>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4" name="Fußzeilenplatzhalter 3">
            <a:extLst>
              <a:ext uri="{FF2B5EF4-FFF2-40B4-BE49-F238E27FC236}">
                <a16:creationId xmlns:a16="http://schemas.microsoft.com/office/drawing/2014/main" id="{975A956E-38F8-8229-6882-928D031781C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A3E995-5BFB-3279-C120-755278B90C5C}"/>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86482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18EA2A9-1B26-7AC6-CD97-397989BDB85F}"/>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3" name="Fußzeilenplatzhalter 2">
            <a:extLst>
              <a:ext uri="{FF2B5EF4-FFF2-40B4-BE49-F238E27FC236}">
                <a16:creationId xmlns:a16="http://schemas.microsoft.com/office/drawing/2014/main" id="{7985DCFA-42DC-DD38-38A1-3EE9DDE2D94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EE7CB27-3A68-1E28-3F17-7CD81F0D7215}"/>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224603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81E87-0AC0-6A71-7621-69AD3023BF2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98B3538-60F1-B4CF-FCD4-B98C33AEA8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C3C0298-D473-5A5F-0966-3391EF042C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9BC229A-F788-5C00-69F4-749FFE8B6690}"/>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6" name="Fußzeilenplatzhalter 5">
            <a:extLst>
              <a:ext uri="{FF2B5EF4-FFF2-40B4-BE49-F238E27FC236}">
                <a16:creationId xmlns:a16="http://schemas.microsoft.com/office/drawing/2014/main" id="{80F37B4A-E263-6056-1B1D-49F2F3AB1DE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DA53C34-BDEB-03F9-57D6-BB6B8AA474D3}"/>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25393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03D57-C445-4088-1348-B7BC7F46BB5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61DA688-8358-058B-09B3-314DB84761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687FD06-B584-AA77-BF7C-DE36D64FD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834B4A5-A44B-2D43-B6D8-E6D3DABAAF5A}"/>
              </a:ext>
            </a:extLst>
          </p:cNvPr>
          <p:cNvSpPr>
            <a:spLocks noGrp="1"/>
          </p:cNvSpPr>
          <p:nvPr>
            <p:ph type="dt" sz="half" idx="10"/>
          </p:nvPr>
        </p:nvSpPr>
        <p:spPr/>
        <p:txBody>
          <a:bodyPr/>
          <a:lstStyle/>
          <a:p>
            <a:fld id="{17449800-6802-4EE2-876A-F12E3211A12A}" type="datetimeFigureOut">
              <a:rPr lang="de-DE" smtClean="0"/>
              <a:t>11.12.2024</a:t>
            </a:fld>
            <a:endParaRPr lang="de-DE"/>
          </a:p>
        </p:txBody>
      </p:sp>
      <p:sp>
        <p:nvSpPr>
          <p:cNvPr id="6" name="Fußzeilenplatzhalter 5">
            <a:extLst>
              <a:ext uri="{FF2B5EF4-FFF2-40B4-BE49-F238E27FC236}">
                <a16:creationId xmlns:a16="http://schemas.microsoft.com/office/drawing/2014/main" id="{0F3DC7A5-6CE1-D4A9-7476-76E68C91073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64584CB-88FB-77D8-9CD9-F58C52F9CA3D}"/>
              </a:ext>
            </a:extLst>
          </p:cNvPr>
          <p:cNvSpPr>
            <a:spLocks noGrp="1"/>
          </p:cNvSpPr>
          <p:nvPr>
            <p:ph type="sldNum" sz="quarter" idx="12"/>
          </p:nvPr>
        </p:nvSpPr>
        <p:spPr/>
        <p:txBody>
          <a:bodyPr/>
          <a:lstStyle/>
          <a:p>
            <a:fld id="{BF69209B-6C8F-4FD5-AA5F-F8F285FD7541}" type="slidenum">
              <a:rPr lang="de-DE" smtClean="0"/>
              <a:t>‹Nr.›</a:t>
            </a:fld>
            <a:endParaRPr lang="de-DE"/>
          </a:p>
        </p:txBody>
      </p:sp>
    </p:spTree>
    <p:extLst>
      <p:ext uri="{BB962C8B-B14F-4D97-AF65-F5344CB8AC3E}">
        <p14:creationId xmlns:p14="http://schemas.microsoft.com/office/powerpoint/2010/main" val="2047450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19D7F93-E433-178D-05C9-6EADAA227F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5CFD430-E522-DCC6-D2B7-01930BF16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5E4981C-A55B-A89D-6B58-FDEA539388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49800-6802-4EE2-876A-F12E3211A12A}" type="datetimeFigureOut">
              <a:rPr lang="de-DE" smtClean="0"/>
              <a:t>11.12.2024</a:t>
            </a:fld>
            <a:endParaRPr lang="de-DE"/>
          </a:p>
        </p:txBody>
      </p:sp>
      <p:sp>
        <p:nvSpPr>
          <p:cNvPr id="5" name="Fußzeilenplatzhalter 4">
            <a:extLst>
              <a:ext uri="{FF2B5EF4-FFF2-40B4-BE49-F238E27FC236}">
                <a16:creationId xmlns:a16="http://schemas.microsoft.com/office/drawing/2014/main" id="{B0B9AE46-8F08-37B8-8E22-55BBF6A62B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2716F04-5626-2BBA-C37B-5642D7180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69209B-6C8F-4FD5-AA5F-F8F285FD7541}" type="slidenum">
              <a:rPr lang="de-DE" smtClean="0"/>
              <a:t>‹Nr.›</a:t>
            </a:fld>
            <a:endParaRPr lang="de-DE"/>
          </a:p>
        </p:txBody>
      </p:sp>
    </p:spTree>
    <p:extLst>
      <p:ext uri="{BB962C8B-B14F-4D97-AF65-F5344CB8AC3E}">
        <p14:creationId xmlns:p14="http://schemas.microsoft.com/office/powerpoint/2010/main" val="83640915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7449800-6802-4EE2-876A-F12E3211A12A}" type="datetimeFigureOut">
              <a:rPr lang="de-DE" smtClean="0"/>
              <a:t>11.12.2024</a:t>
            </a:fld>
            <a:endParaRPr lang="de-DE"/>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BF69209B-6C8F-4FD5-AA5F-F8F285FD7541}" type="slidenum">
              <a:rPr lang="de-DE" smtClean="0"/>
              <a:t>‹Nr.›</a:t>
            </a:fld>
            <a:endParaRPr lang="de-DE"/>
          </a:p>
        </p:txBody>
      </p:sp>
    </p:spTree>
    <p:extLst>
      <p:ext uri="{BB962C8B-B14F-4D97-AF65-F5344CB8AC3E}">
        <p14:creationId xmlns:p14="http://schemas.microsoft.com/office/powerpoint/2010/main" val="3202072782"/>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luk-solar.com" TargetMode="External"/><Relationship Id="rId2" Type="http://schemas.openxmlformats.org/officeDocument/2006/relationships/image" Target="../media/image5.png"/><Relationship Id="rId1" Type="http://schemas.openxmlformats.org/officeDocument/2006/relationships/slideLayout" Target="../slideLayouts/slideLayout29.xml"/><Relationship Id="rId4" Type="http://schemas.openxmlformats.org/officeDocument/2006/relationships/hyperlink" Target="http://www.luk-solar.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hyperlink" Target="https://endev.info/countries/uganda/" TargetMode="External"/><Relationship Id="rId7"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hyperlink" Target="mailto:info@luk-solar.com"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hyperlink" Target="http://www.luk-sola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9.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9.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9.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FA13A69-8023-49D9-61DF-1983CF9F6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73" y="1857328"/>
            <a:ext cx="4313398" cy="2429668"/>
          </a:xfrm>
          <a:prstGeom prst="rect">
            <a:avLst/>
          </a:prstGeom>
        </p:spPr>
      </p:pic>
      <p:sp>
        <p:nvSpPr>
          <p:cNvPr id="20" name="Textfeld 19">
            <a:extLst>
              <a:ext uri="{FF2B5EF4-FFF2-40B4-BE49-F238E27FC236}">
                <a16:creationId xmlns:a16="http://schemas.microsoft.com/office/drawing/2014/main" id="{F593173D-34EA-1550-A63D-ADD4C70FD71C}"/>
              </a:ext>
            </a:extLst>
          </p:cNvPr>
          <p:cNvSpPr txBox="1"/>
          <p:nvPr/>
        </p:nvSpPr>
        <p:spPr>
          <a:xfrm>
            <a:off x="596775" y="4430377"/>
            <a:ext cx="1138021" cy="276999"/>
          </a:xfrm>
          <a:prstGeom prst="rect">
            <a:avLst/>
          </a:prstGeom>
          <a:noFill/>
        </p:spPr>
        <p:txBody>
          <a:bodyPr wrap="square" rtlCol="0">
            <a:spAutoFit/>
          </a:bodyPr>
          <a:lstStyle/>
          <a:p>
            <a:r>
              <a:rPr lang="de-DE" sz="1200" dirty="0">
                <a:solidFill>
                  <a:srgbClr val="FFC000"/>
                </a:solidFill>
                <a:latin typeface="Arial" panose="020B0604020202020204" pitchFamily="34" charset="0"/>
                <a:cs typeface="Arial" panose="020B0604020202020204" pitchFamily="34" charset="0"/>
              </a:rPr>
              <a:t>Kurt Zügner</a:t>
            </a:r>
          </a:p>
        </p:txBody>
      </p:sp>
      <p:sp>
        <p:nvSpPr>
          <p:cNvPr id="21" name="Textfeld 20">
            <a:extLst>
              <a:ext uri="{FF2B5EF4-FFF2-40B4-BE49-F238E27FC236}">
                <a16:creationId xmlns:a16="http://schemas.microsoft.com/office/drawing/2014/main" id="{5F764DCB-6294-3550-DF43-8C6AECE4F0B7}"/>
              </a:ext>
            </a:extLst>
          </p:cNvPr>
          <p:cNvSpPr txBox="1"/>
          <p:nvPr/>
        </p:nvSpPr>
        <p:spPr>
          <a:xfrm>
            <a:off x="1717701" y="4446044"/>
            <a:ext cx="1820253" cy="276999"/>
          </a:xfrm>
          <a:prstGeom prst="rect">
            <a:avLst/>
          </a:prstGeom>
          <a:noFill/>
        </p:spPr>
        <p:txBody>
          <a:bodyPr wrap="square" rtlCol="0">
            <a:spAutoFit/>
          </a:bodyPr>
          <a:lstStyle/>
          <a:p>
            <a:r>
              <a:rPr lang="de-DE" sz="1200" dirty="0">
                <a:solidFill>
                  <a:srgbClr val="FFC000"/>
                </a:solidFill>
                <a:latin typeface="Arial" panose="020B0604020202020204" pitchFamily="34" charset="0"/>
                <a:cs typeface="Arial" panose="020B0604020202020204" pitchFamily="34" charset="0"/>
              </a:rPr>
              <a:t>John Baptist Walusimbi</a:t>
            </a:r>
          </a:p>
        </p:txBody>
      </p:sp>
      <p:sp>
        <p:nvSpPr>
          <p:cNvPr id="22" name="Textfeld 21">
            <a:extLst>
              <a:ext uri="{FF2B5EF4-FFF2-40B4-BE49-F238E27FC236}">
                <a16:creationId xmlns:a16="http://schemas.microsoft.com/office/drawing/2014/main" id="{472DD65B-3798-A363-CB2A-A78783275F4B}"/>
              </a:ext>
            </a:extLst>
          </p:cNvPr>
          <p:cNvSpPr txBox="1"/>
          <p:nvPr/>
        </p:nvSpPr>
        <p:spPr>
          <a:xfrm>
            <a:off x="3492377" y="4446041"/>
            <a:ext cx="1138021" cy="276999"/>
          </a:xfrm>
          <a:prstGeom prst="rect">
            <a:avLst/>
          </a:prstGeom>
          <a:noFill/>
        </p:spPr>
        <p:txBody>
          <a:bodyPr wrap="square" rtlCol="0">
            <a:spAutoFit/>
          </a:bodyPr>
          <a:lstStyle/>
          <a:p>
            <a:r>
              <a:rPr lang="de-DE" sz="1200" dirty="0">
                <a:solidFill>
                  <a:srgbClr val="FFC000"/>
                </a:solidFill>
                <a:latin typeface="Arial" panose="020B0604020202020204" pitchFamily="34" charset="0"/>
                <a:cs typeface="Arial" panose="020B0604020202020204" pitchFamily="34" charset="0"/>
              </a:rPr>
              <a:t>Lisa Zügner</a:t>
            </a:r>
          </a:p>
        </p:txBody>
      </p:sp>
      <p:sp>
        <p:nvSpPr>
          <p:cNvPr id="2" name="Textfeld 1">
            <a:extLst>
              <a:ext uri="{FF2B5EF4-FFF2-40B4-BE49-F238E27FC236}">
                <a16:creationId xmlns:a16="http://schemas.microsoft.com/office/drawing/2014/main" id="{CB94AB36-6286-1573-1419-921D9068C663}"/>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3" name="Textfeld 2">
            <a:extLst>
              <a:ext uri="{FF2B5EF4-FFF2-40B4-BE49-F238E27FC236}">
                <a16:creationId xmlns:a16="http://schemas.microsoft.com/office/drawing/2014/main" id="{1A115852-1EAD-960A-72B2-70DE880E0694}"/>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6" name="Rectangle 4">
            <a:extLst>
              <a:ext uri="{FF2B5EF4-FFF2-40B4-BE49-F238E27FC236}">
                <a16:creationId xmlns:a16="http://schemas.microsoft.com/office/drawing/2014/main" id="{D2CA93C2-33AA-FC58-B618-114D66C2F6A5}"/>
              </a:ext>
            </a:extLst>
          </p:cNvPr>
          <p:cNvSpPr>
            <a:spLocks noChangeArrowheads="1"/>
          </p:cNvSpPr>
          <p:nvPr/>
        </p:nvSpPr>
        <p:spPr bwMode="auto">
          <a:xfrm>
            <a:off x="791642" y="5101497"/>
            <a:ext cx="10365338" cy="168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n-GB" altLang="de-DE" sz="2400" b="1" dirty="0">
                <a:solidFill>
                  <a:schemeClr val="bg1"/>
                </a:solidFill>
                <a:latin typeface="Arial Unicode MS"/>
              </a:rPr>
              <a:t>Our goal is to provide economically disadvantaged people in Uganda </a:t>
            </a:r>
          </a:p>
          <a:p>
            <a:pPr marL="0" marR="0" lvl="0" indent="0" algn="ctr" defTabSz="914400" rtl="0" eaLnBrk="0" fontAlgn="base" latinLnBrk="0" hangingPunct="0">
              <a:lnSpc>
                <a:spcPct val="100000"/>
              </a:lnSpc>
              <a:spcBef>
                <a:spcPct val="0"/>
              </a:spcBef>
              <a:spcAft>
                <a:spcPts val="800"/>
              </a:spcAft>
              <a:buClrTx/>
              <a:buSzTx/>
              <a:buFontTx/>
              <a:buNone/>
              <a:tabLst/>
            </a:pPr>
            <a:r>
              <a:rPr lang="en-GB" altLang="de-DE" sz="2400" b="1" dirty="0">
                <a:solidFill>
                  <a:schemeClr val="bg1"/>
                </a:solidFill>
                <a:latin typeface="Arial Unicode MS"/>
              </a:rPr>
              <a:t>with affordable, reliable, high quality </a:t>
            </a:r>
            <a:r>
              <a:rPr lang="en-GB" altLang="de-DE" sz="2400" b="1">
                <a:solidFill>
                  <a:schemeClr val="bg1"/>
                </a:solidFill>
                <a:latin typeface="Arial Unicode MS"/>
              </a:rPr>
              <a:t>solar technology</a:t>
            </a:r>
            <a:r>
              <a:rPr lang="en-GB" altLang="de-DE" sz="2400">
                <a:solidFill>
                  <a:schemeClr val="bg1"/>
                </a:solidFill>
                <a:latin typeface="Arial Unicode MS"/>
              </a:rPr>
              <a:t>.</a:t>
            </a:r>
            <a:endParaRPr kumimoji="0" lang="en-GB" altLang="de-DE" sz="2400" b="0" i="0" u="none" strike="noStrike" cap="none" normalizeH="0" baseline="0" dirty="0">
              <a:ln>
                <a:noFill/>
              </a:ln>
              <a:solidFill>
                <a:schemeClr val="bg1"/>
              </a:solidFill>
              <a:effectLst/>
              <a:latin typeface="Arial Unicode MS"/>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de-DE" sz="2400" b="0" i="0" u="none" strike="noStrike" cap="none" normalizeH="0" baseline="0" dirty="0">
              <a:ln>
                <a:noFill/>
              </a:ln>
              <a:solidFill>
                <a:srgbClr val="FFFF00"/>
              </a:solidFill>
              <a:effectLst/>
              <a:latin typeface="Arial Unicode MS"/>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9" name="Textfeld 8">
            <a:extLst>
              <a:ext uri="{FF2B5EF4-FFF2-40B4-BE49-F238E27FC236}">
                <a16:creationId xmlns:a16="http://schemas.microsoft.com/office/drawing/2014/main" id="{15BDB935-26F6-F552-D8FC-290D6FCA3334}"/>
              </a:ext>
            </a:extLst>
          </p:cNvPr>
          <p:cNvSpPr txBox="1"/>
          <p:nvPr/>
        </p:nvSpPr>
        <p:spPr>
          <a:xfrm>
            <a:off x="6261751" y="2238311"/>
            <a:ext cx="4761343" cy="2569101"/>
          </a:xfrm>
          <a:prstGeom prst="rect">
            <a:avLst/>
          </a:prstGeom>
          <a:noFill/>
        </p:spPr>
        <p:txBody>
          <a:bodyPr wrap="square">
            <a:spAutoFit/>
          </a:bodyPr>
          <a:lstStyle/>
          <a:p>
            <a:pPr>
              <a:lnSpc>
                <a:spcPts val="2800"/>
              </a:lnSpc>
            </a:pPr>
            <a:r>
              <a:rPr lang="en-GB" sz="2400" b="1" dirty="0">
                <a:solidFill>
                  <a:srgbClr val="FFC000"/>
                </a:solidFill>
              </a:rPr>
              <a:t>LUK Solar Ltd. Kampala/Uganda</a:t>
            </a:r>
          </a:p>
          <a:p>
            <a:pPr>
              <a:lnSpc>
                <a:spcPts val="2800"/>
              </a:lnSpc>
            </a:pPr>
            <a:r>
              <a:rPr lang="en-GB" b="1" dirty="0">
                <a:solidFill>
                  <a:srgbClr val="FFC000"/>
                </a:solidFill>
              </a:rPr>
              <a:t>[Founded 2025]</a:t>
            </a:r>
            <a:br>
              <a:rPr lang="en-GB" b="1" dirty="0">
                <a:solidFill>
                  <a:srgbClr val="FFC000"/>
                </a:solidFill>
              </a:rPr>
            </a:br>
            <a:r>
              <a:rPr lang="en-GB" b="1" i="1" dirty="0" err="1">
                <a:solidFill>
                  <a:srgbClr val="FFC000"/>
                </a:solidFill>
              </a:rPr>
              <a:t>Kitetikka</a:t>
            </a:r>
            <a:r>
              <a:rPr lang="en-GB" b="1" i="1" dirty="0">
                <a:solidFill>
                  <a:srgbClr val="FFC000"/>
                </a:solidFill>
              </a:rPr>
              <a:t> </a:t>
            </a:r>
            <a:r>
              <a:rPr lang="en-GB" b="1" i="1" dirty="0" err="1">
                <a:solidFill>
                  <a:srgbClr val="FFC000"/>
                </a:solidFill>
              </a:rPr>
              <a:t>Ggayaaza</a:t>
            </a:r>
            <a:r>
              <a:rPr lang="en-GB" b="1" i="1" dirty="0">
                <a:solidFill>
                  <a:srgbClr val="FFC000"/>
                </a:solidFill>
              </a:rPr>
              <a:t> Road</a:t>
            </a:r>
          </a:p>
          <a:p>
            <a:pPr>
              <a:lnSpc>
                <a:spcPts val="2800"/>
              </a:lnSpc>
            </a:pPr>
            <a:r>
              <a:rPr lang="en-GB" dirty="0">
                <a:solidFill>
                  <a:srgbClr val="FFC000"/>
                </a:solidFill>
              </a:rPr>
              <a:t>P.O Box </a:t>
            </a:r>
            <a:r>
              <a:rPr lang="en-UG" dirty="0">
                <a:solidFill>
                  <a:srgbClr val="FFC000"/>
                </a:solidFill>
              </a:rPr>
              <a:t>102598</a:t>
            </a:r>
            <a:r>
              <a:rPr lang="en-UG" b="0" i="0" u="none" strike="noStrike" dirty="0">
                <a:solidFill>
                  <a:srgbClr val="000000"/>
                </a:solidFill>
                <a:effectLst/>
                <a:latin typeface="Calibri" panose="020F0502020204030204" pitchFamily="34" charset="0"/>
              </a:rPr>
              <a:t> </a:t>
            </a:r>
            <a:r>
              <a:rPr lang="en-GB" dirty="0">
                <a:solidFill>
                  <a:srgbClr val="FFC000"/>
                </a:solidFill>
              </a:rPr>
              <a:t>Kampala Uganda</a:t>
            </a:r>
          </a:p>
          <a:p>
            <a:pPr>
              <a:lnSpc>
                <a:spcPts val="2800"/>
              </a:lnSpc>
            </a:pPr>
            <a:r>
              <a:rPr lang="de-DE" dirty="0">
                <a:solidFill>
                  <a:srgbClr val="FFC000"/>
                </a:solidFill>
              </a:rPr>
              <a:t>Office Kampala +256 (0) 783 893650</a:t>
            </a:r>
          </a:p>
          <a:p>
            <a:pPr>
              <a:lnSpc>
                <a:spcPts val="2800"/>
              </a:lnSpc>
            </a:pPr>
            <a:r>
              <a:rPr lang="de-DE" dirty="0">
                <a:solidFill>
                  <a:srgbClr val="FFC000"/>
                </a:solidFill>
              </a:rPr>
              <a:t>email: </a:t>
            </a:r>
            <a:r>
              <a:rPr lang="de-DE" dirty="0">
                <a:solidFill>
                  <a:srgbClr val="FFC000"/>
                </a:solidFill>
                <a:hlinkClick r:id="rId3">
                  <a:extLst>
                    <a:ext uri="{A12FA001-AC4F-418D-AE19-62706E023703}">
                      <ahyp:hlinkClr xmlns:ahyp="http://schemas.microsoft.com/office/drawing/2018/hyperlinkcolor" val="tx"/>
                    </a:ext>
                  </a:extLst>
                </a:hlinkClick>
              </a:rPr>
              <a:t>jude.kigozi@luk-solar.com</a:t>
            </a:r>
            <a:endParaRPr lang="de-DE" dirty="0">
              <a:solidFill>
                <a:srgbClr val="FFC000"/>
              </a:solidFill>
            </a:endParaRPr>
          </a:p>
          <a:p>
            <a:pPr>
              <a:lnSpc>
                <a:spcPts val="2800"/>
              </a:lnSpc>
            </a:pPr>
            <a:r>
              <a:rPr lang="de-DE" dirty="0" err="1">
                <a:solidFill>
                  <a:srgbClr val="FFC000"/>
                </a:solidFill>
              </a:rPr>
              <a:t>homepage</a:t>
            </a:r>
            <a:r>
              <a:rPr lang="de-DE" dirty="0">
                <a:solidFill>
                  <a:srgbClr val="FFC000"/>
                </a:solidFill>
              </a:rPr>
              <a:t>: </a:t>
            </a:r>
            <a:r>
              <a:rPr lang="de-DE" dirty="0">
                <a:solidFill>
                  <a:srgbClr val="FFC000"/>
                </a:solidFill>
                <a:hlinkClick r:id="rId4">
                  <a:extLst>
                    <a:ext uri="{A12FA001-AC4F-418D-AE19-62706E023703}">
                      <ahyp:hlinkClr xmlns:ahyp="http://schemas.microsoft.com/office/drawing/2018/hyperlinkcolor" val="tx"/>
                    </a:ext>
                  </a:extLst>
                </a:hlinkClick>
              </a:rPr>
              <a:t>www.luk-solar.com</a:t>
            </a:r>
            <a:endParaRPr lang="de-DE" dirty="0">
              <a:solidFill>
                <a:srgbClr val="FFC000"/>
              </a:solidFill>
            </a:endParaRPr>
          </a:p>
        </p:txBody>
      </p:sp>
    </p:spTree>
    <p:extLst>
      <p:ext uri="{BB962C8B-B14F-4D97-AF65-F5344CB8AC3E}">
        <p14:creationId xmlns:p14="http://schemas.microsoft.com/office/powerpoint/2010/main" val="635213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2" name="Textfeld 1">
            <a:extLst>
              <a:ext uri="{FF2B5EF4-FFF2-40B4-BE49-F238E27FC236}">
                <a16:creationId xmlns:a16="http://schemas.microsoft.com/office/drawing/2014/main" id="{20A2E34D-5179-6119-D3DE-FD566A267A65}"/>
              </a:ext>
            </a:extLst>
          </p:cNvPr>
          <p:cNvSpPr txBox="1"/>
          <p:nvPr/>
        </p:nvSpPr>
        <p:spPr>
          <a:xfrm>
            <a:off x="136552" y="1288203"/>
            <a:ext cx="4965883" cy="5428922"/>
          </a:xfrm>
          <a:prstGeom prst="rect">
            <a:avLst/>
          </a:prstGeom>
          <a:noFill/>
        </p:spPr>
        <p:txBody>
          <a:bodyPr wrap="square">
            <a:spAutoFit/>
          </a:bodyPr>
          <a:lstStyle/>
          <a:p>
            <a:pPr>
              <a:lnSpc>
                <a:spcPts val="2200"/>
              </a:lnSpc>
            </a:pPr>
            <a:r>
              <a:rPr lang="en-US" sz="1600" b="1" dirty="0">
                <a:solidFill>
                  <a:schemeClr val="bg1"/>
                </a:solidFill>
                <a:effectLst/>
              </a:rPr>
              <a:t>How many Lamps in a year </a:t>
            </a:r>
          </a:p>
          <a:p>
            <a:pPr>
              <a:lnSpc>
                <a:spcPts val="2200"/>
              </a:lnSpc>
            </a:pPr>
            <a:r>
              <a:rPr lang="en-US" sz="1600" b="1" dirty="0">
                <a:solidFill>
                  <a:schemeClr val="accent1">
                    <a:lumMod val="40000"/>
                    <a:lumOff val="60000"/>
                  </a:schemeClr>
                </a:solidFill>
                <a:effectLst/>
              </a:rPr>
              <a:t>2021/2022 	= 25,600</a:t>
            </a:r>
          </a:p>
          <a:p>
            <a:pPr>
              <a:lnSpc>
                <a:spcPts val="2200"/>
              </a:lnSpc>
            </a:pPr>
            <a:r>
              <a:rPr lang="en-US" sz="1600" b="1" dirty="0">
                <a:solidFill>
                  <a:schemeClr val="accent1">
                    <a:lumMod val="40000"/>
                    <a:lumOff val="60000"/>
                  </a:schemeClr>
                </a:solidFill>
                <a:effectLst/>
              </a:rPr>
              <a:t>2022/2023	= 19,830</a:t>
            </a:r>
          </a:p>
          <a:p>
            <a:pPr>
              <a:lnSpc>
                <a:spcPts val="2200"/>
              </a:lnSpc>
            </a:pPr>
            <a:r>
              <a:rPr lang="en-US" sz="1600" b="1" dirty="0">
                <a:solidFill>
                  <a:schemeClr val="accent1">
                    <a:lumMod val="40000"/>
                    <a:lumOff val="60000"/>
                  </a:schemeClr>
                </a:solidFill>
              </a:rPr>
              <a:t>2023/2024 	= 29,840</a:t>
            </a:r>
            <a:endParaRPr lang="en-US" sz="1600" b="1" dirty="0">
              <a:solidFill>
                <a:schemeClr val="accent1">
                  <a:lumMod val="40000"/>
                  <a:lumOff val="60000"/>
                </a:schemeClr>
              </a:solidFill>
              <a:effectLst/>
            </a:endParaRPr>
          </a:p>
          <a:p>
            <a:pPr>
              <a:lnSpc>
                <a:spcPts val="2200"/>
              </a:lnSpc>
            </a:pPr>
            <a:endParaRPr lang="en-US" sz="1600" b="1" dirty="0">
              <a:solidFill>
                <a:schemeClr val="bg1"/>
              </a:solidFill>
              <a:effectLst/>
            </a:endParaRPr>
          </a:p>
          <a:p>
            <a:pPr>
              <a:lnSpc>
                <a:spcPts val="2200"/>
              </a:lnSpc>
            </a:pPr>
            <a:r>
              <a:rPr lang="en-US" sz="1600" b="1" dirty="0">
                <a:solidFill>
                  <a:schemeClr val="bg1"/>
                </a:solidFill>
                <a:effectLst/>
              </a:rPr>
              <a:t>How much money we collected </a:t>
            </a:r>
            <a:endParaRPr lang="en-US" sz="1600" b="1" dirty="0">
              <a:solidFill>
                <a:schemeClr val="accent1">
                  <a:lumMod val="40000"/>
                  <a:lumOff val="60000"/>
                </a:schemeClr>
              </a:solidFill>
              <a:effectLst/>
            </a:endParaRPr>
          </a:p>
          <a:p>
            <a:pPr>
              <a:lnSpc>
                <a:spcPts val="2200"/>
              </a:lnSpc>
            </a:pPr>
            <a:r>
              <a:rPr lang="en-US" sz="1600" b="1" dirty="0">
                <a:solidFill>
                  <a:schemeClr val="accent1">
                    <a:lumMod val="40000"/>
                    <a:lumOff val="60000"/>
                  </a:schemeClr>
                </a:solidFill>
                <a:effectLst/>
              </a:rPr>
              <a:t>2021/2022 	= </a:t>
            </a:r>
            <a:r>
              <a:rPr lang="en-US" sz="1600" b="1" dirty="0" err="1">
                <a:solidFill>
                  <a:schemeClr val="accent1">
                    <a:lumMod val="40000"/>
                    <a:lumOff val="60000"/>
                  </a:schemeClr>
                </a:solidFill>
                <a:effectLst/>
              </a:rPr>
              <a:t>Ugx</a:t>
            </a:r>
            <a:r>
              <a:rPr lang="en-US" sz="1600" b="1" dirty="0">
                <a:solidFill>
                  <a:schemeClr val="accent1">
                    <a:lumMod val="40000"/>
                    <a:lumOff val="60000"/>
                  </a:schemeClr>
                </a:solidFill>
                <a:effectLst/>
              </a:rPr>
              <a:t> 166.400.000</a:t>
            </a:r>
          </a:p>
          <a:p>
            <a:pPr>
              <a:lnSpc>
                <a:spcPts val="2200"/>
              </a:lnSpc>
            </a:pPr>
            <a:r>
              <a:rPr lang="en-US" sz="1600" b="1" dirty="0">
                <a:solidFill>
                  <a:schemeClr val="accent1">
                    <a:lumMod val="40000"/>
                    <a:lumOff val="60000"/>
                  </a:schemeClr>
                </a:solidFill>
                <a:effectLst/>
              </a:rPr>
              <a:t>2022/2023	= </a:t>
            </a:r>
            <a:r>
              <a:rPr lang="en-US" sz="1600" b="1" dirty="0" err="1">
                <a:solidFill>
                  <a:schemeClr val="accent1">
                    <a:lumMod val="40000"/>
                    <a:lumOff val="60000"/>
                  </a:schemeClr>
                </a:solidFill>
                <a:effectLst/>
              </a:rPr>
              <a:t>Ugx</a:t>
            </a:r>
            <a:r>
              <a:rPr lang="en-US" sz="1600" b="1" dirty="0">
                <a:solidFill>
                  <a:schemeClr val="accent1">
                    <a:lumMod val="40000"/>
                    <a:lumOff val="60000"/>
                  </a:schemeClr>
                </a:solidFill>
                <a:effectLst/>
              </a:rPr>
              <a:t> 193.895.000</a:t>
            </a:r>
          </a:p>
          <a:p>
            <a:pPr>
              <a:lnSpc>
                <a:spcPts val="2200"/>
              </a:lnSpc>
            </a:pPr>
            <a:r>
              <a:rPr lang="en-US" sz="1600" b="1" dirty="0">
                <a:solidFill>
                  <a:schemeClr val="accent1">
                    <a:lumMod val="40000"/>
                    <a:lumOff val="60000"/>
                  </a:schemeClr>
                </a:solidFill>
              </a:rPr>
              <a:t>2023/2024      = </a:t>
            </a:r>
            <a:r>
              <a:rPr lang="en-US" sz="1600" b="1" dirty="0" err="1">
                <a:solidFill>
                  <a:schemeClr val="accent1">
                    <a:lumMod val="40000"/>
                    <a:lumOff val="60000"/>
                  </a:schemeClr>
                </a:solidFill>
                <a:effectLst/>
              </a:rPr>
              <a:t>Ugx</a:t>
            </a:r>
            <a:r>
              <a:rPr lang="en-US" sz="1600" b="1" dirty="0">
                <a:solidFill>
                  <a:schemeClr val="accent1">
                    <a:lumMod val="40000"/>
                    <a:lumOff val="60000"/>
                  </a:schemeClr>
                </a:solidFill>
                <a:effectLst/>
              </a:rPr>
              <a:t> 568.895.000</a:t>
            </a:r>
          </a:p>
          <a:p>
            <a:pPr>
              <a:lnSpc>
                <a:spcPts val="2200"/>
              </a:lnSpc>
            </a:pPr>
            <a:endParaRPr lang="en-US" sz="1600" b="1" dirty="0">
              <a:solidFill>
                <a:schemeClr val="bg1"/>
              </a:solidFill>
            </a:endParaRPr>
          </a:p>
          <a:p>
            <a:pPr>
              <a:lnSpc>
                <a:spcPts val="2200"/>
              </a:lnSpc>
            </a:pPr>
            <a:r>
              <a:rPr lang="en-US" sz="1600" b="1" dirty="0">
                <a:solidFill>
                  <a:schemeClr val="bg1"/>
                </a:solidFill>
              </a:rPr>
              <a:t>Cooperation with donation programs; </a:t>
            </a:r>
          </a:p>
          <a:p>
            <a:pPr>
              <a:lnSpc>
                <a:spcPts val="2200"/>
              </a:lnSpc>
            </a:pPr>
            <a:r>
              <a:rPr lang="en-US" sz="1600" b="1" dirty="0">
                <a:solidFill>
                  <a:schemeClr val="accent1">
                    <a:lumMod val="40000"/>
                    <a:lumOff val="60000"/>
                  </a:schemeClr>
                </a:solidFill>
              </a:rPr>
              <a:t>UECCC </a:t>
            </a:r>
            <a:r>
              <a:rPr lang="en-US" sz="1600" b="1" dirty="0" err="1">
                <a:solidFill>
                  <a:schemeClr val="accent1">
                    <a:lumMod val="40000"/>
                    <a:lumOff val="60000"/>
                  </a:schemeClr>
                </a:solidFill>
              </a:rPr>
              <a:t>WorldBank</a:t>
            </a:r>
            <a:r>
              <a:rPr lang="en-US" sz="1600" b="1" dirty="0">
                <a:solidFill>
                  <a:schemeClr val="accent1">
                    <a:lumMod val="40000"/>
                    <a:lumOff val="60000"/>
                  </a:schemeClr>
                </a:solidFill>
              </a:rPr>
              <a:t> Project (13,000 Lamps)</a:t>
            </a:r>
          </a:p>
          <a:p>
            <a:pPr>
              <a:lnSpc>
                <a:spcPts val="2200"/>
              </a:lnSpc>
            </a:pPr>
            <a:r>
              <a:rPr lang="en-US" sz="1600" b="1" dirty="0" err="1">
                <a:solidFill>
                  <a:schemeClr val="accent1">
                    <a:lumMod val="40000"/>
                    <a:lumOff val="60000"/>
                  </a:schemeClr>
                </a:solidFill>
              </a:rPr>
              <a:t>GiZ</a:t>
            </a:r>
            <a:r>
              <a:rPr lang="en-US" sz="1600" b="1" dirty="0">
                <a:solidFill>
                  <a:schemeClr val="accent1">
                    <a:lumMod val="40000"/>
                    <a:lumOff val="60000"/>
                  </a:schemeClr>
                </a:solidFill>
              </a:rPr>
              <a:t>/Endev Refugee program (2,000 Lamps)</a:t>
            </a:r>
          </a:p>
          <a:p>
            <a:pPr>
              <a:lnSpc>
                <a:spcPts val="2200"/>
              </a:lnSpc>
            </a:pPr>
            <a:r>
              <a:rPr lang="en-US" sz="1600" b="1" dirty="0">
                <a:solidFill>
                  <a:schemeClr val="accent1">
                    <a:lumMod val="40000"/>
                    <a:lumOff val="60000"/>
                  </a:schemeClr>
                </a:solidFill>
              </a:rPr>
              <a:t>EEP, Villageboom Commitment (40,000 Lamps)	</a:t>
            </a:r>
          </a:p>
          <a:p>
            <a:pPr>
              <a:lnSpc>
                <a:spcPts val="2200"/>
              </a:lnSpc>
            </a:pPr>
            <a:r>
              <a:rPr lang="en-US" sz="1600" b="1" dirty="0">
                <a:solidFill>
                  <a:schemeClr val="accent1">
                    <a:lumMod val="40000"/>
                    <a:lumOff val="60000"/>
                  </a:schemeClr>
                </a:solidFill>
              </a:rPr>
              <a:t>GIZ, Schools Program (289 Schools) </a:t>
            </a:r>
          </a:p>
          <a:p>
            <a:pPr>
              <a:lnSpc>
                <a:spcPts val="2200"/>
              </a:lnSpc>
            </a:pPr>
            <a:endParaRPr lang="en-US" sz="1600" b="1" dirty="0">
              <a:solidFill>
                <a:schemeClr val="bg1"/>
              </a:solidFill>
            </a:endParaRPr>
          </a:p>
          <a:p>
            <a:pPr>
              <a:lnSpc>
                <a:spcPts val="2200"/>
              </a:lnSpc>
            </a:pPr>
            <a:r>
              <a:rPr lang="en-US" sz="1600" b="1" dirty="0">
                <a:solidFill>
                  <a:schemeClr val="bg1"/>
                </a:solidFill>
              </a:rPr>
              <a:t>Our Partners:</a:t>
            </a:r>
          </a:p>
          <a:p>
            <a:pPr>
              <a:lnSpc>
                <a:spcPts val="2200"/>
              </a:lnSpc>
            </a:pPr>
            <a:r>
              <a:rPr lang="en-US" sz="1600" b="1" dirty="0">
                <a:solidFill>
                  <a:srgbClr val="FFC000"/>
                </a:solidFill>
                <a:latin typeface="Arial Unicode MS"/>
              </a:rPr>
              <a:t>Fa. Villageboom (Thomas Ricke)</a:t>
            </a:r>
          </a:p>
          <a:p>
            <a:pPr>
              <a:lnSpc>
                <a:spcPts val="2200"/>
              </a:lnSpc>
            </a:pPr>
            <a:r>
              <a:rPr lang="en-US" sz="1600" b="1" dirty="0">
                <a:solidFill>
                  <a:srgbClr val="00B050"/>
                </a:solidFill>
                <a:latin typeface="Arial Unicode MS"/>
              </a:rPr>
              <a:t>Fa. </a:t>
            </a:r>
            <a:r>
              <a:rPr lang="en-US" sz="1600" b="1" dirty="0" err="1">
                <a:solidFill>
                  <a:srgbClr val="00B050"/>
                </a:solidFill>
                <a:latin typeface="Arial Unicode MS"/>
              </a:rPr>
              <a:t>Zimpertec</a:t>
            </a:r>
            <a:r>
              <a:rPr lang="en-US" sz="1600" b="1" dirty="0">
                <a:solidFill>
                  <a:srgbClr val="00B050"/>
                </a:solidFill>
                <a:latin typeface="Arial Unicode MS"/>
              </a:rPr>
              <a:t> (Ulrich Zimmermann) 	</a:t>
            </a:r>
          </a:p>
        </p:txBody>
      </p:sp>
      <p:pic>
        <p:nvPicPr>
          <p:cNvPr id="4" name="Picture 15">
            <a:extLst>
              <a:ext uri="{FF2B5EF4-FFF2-40B4-BE49-F238E27FC236}">
                <a16:creationId xmlns:a16="http://schemas.microsoft.com/office/drawing/2014/main" id="{A4C1AFB3-1F37-0CAE-8092-B94A6078711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flipH="1">
            <a:off x="8154098" y="1285412"/>
            <a:ext cx="3952941" cy="5270584"/>
          </a:xfrm>
          <a:prstGeom prst="rect">
            <a:avLst/>
          </a:prstGeom>
        </p:spPr>
      </p:pic>
      <p:sp>
        <p:nvSpPr>
          <p:cNvPr id="5" name="Textfeld 4">
            <a:extLst>
              <a:ext uri="{FF2B5EF4-FFF2-40B4-BE49-F238E27FC236}">
                <a16:creationId xmlns:a16="http://schemas.microsoft.com/office/drawing/2014/main" id="{C6A0E9C5-FA09-3C06-EE19-4FED4C69CC82}"/>
              </a:ext>
            </a:extLst>
          </p:cNvPr>
          <p:cNvSpPr txBox="1"/>
          <p:nvPr/>
        </p:nvSpPr>
        <p:spPr>
          <a:xfrm>
            <a:off x="5196467" y="1262200"/>
            <a:ext cx="2821719" cy="5601533"/>
          </a:xfrm>
          <a:prstGeom prst="rect">
            <a:avLst/>
          </a:prstGeom>
          <a:noFill/>
        </p:spPr>
        <p:txBody>
          <a:bodyPr wrap="square">
            <a:spAutoFit/>
          </a:bodyPr>
          <a:lstStyle/>
          <a:p>
            <a:pPr>
              <a:lnSpc>
                <a:spcPts val="2400"/>
              </a:lnSpc>
            </a:pPr>
            <a:r>
              <a:rPr lang="en-US" sz="1600" b="1" dirty="0">
                <a:solidFill>
                  <a:schemeClr val="bg1"/>
                </a:solidFill>
              </a:rPr>
              <a:t>Regions where we work with solar agent Staff:</a:t>
            </a:r>
          </a:p>
          <a:p>
            <a:pPr marL="342900" indent="-342900">
              <a:lnSpc>
                <a:spcPts val="2400"/>
              </a:lnSpc>
              <a:buAutoNum type="arabicPeriod"/>
            </a:pPr>
            <a:r>
              <a:rPr lang="en-US" sz="1600" b="1" dirty="0">
                <a:solidFill>
                  <a:schemeClr val="accent1">
                    <a:lumMod val="40000"/>
                    <a:lumOff val="60000"/>
                  </a:schemeClr>
                </a:solidFill>
              </a:rPr>
              <a:t>Luweero</a:t>
            </a:r>
          </a:p>
          <a:p>
            <a:pPr marL="342900" indent="-342900">
              <a:lnSpc>
                <a:spcPts val="2400"/>
              </a:lnSpc>
              <a:buAutoNum type="arabicPeriod"/>
            </a:pPr>
            <a:r>
              <a:rPr lang="en-US" sz="1600" b="1" dirty="0" err="1">
                <a:solidFill>
                  <a:schemeClr val="accent1">
                    <a:lumMod val="40000"/>
                    <a:lumOff val="60000"/>
                  </a:schemeClr>
                </a:solidFill>
              </a:rPr>
              <a:t>Obongi</a:t>
            </a:r>
            <a:r>
              <a:rPr lang="en-US" sz="1600" b="1" dirty="0">
                <a:solidFill>
                  <a:schemeClr val="accent1">
                    <a:lumMod val="40000"/>
                    <a:lumOff val="60000"/>
                  </a:schemeClr>
                </a:solidFill>
              </a:rPr>
              <a:t> </a:t>
            </a:r>
          </a:p>
          <a:p>
            <a:pPr marL="342900" indent="-342900">
              <a:lnSpc>
                <a:spcPts val="2400"/>
              </a:lnSpc>
              <a:buAutoNum type="arabicPeriod"/>
            </a:pPr>
            <a:r>
              <a:rPr lang="en-US" sz="1600" b="1" dirty="0" err="1">
                <a:solidFill>
                  <a:schemeClr val="accent1">
                    <a:lumMod val="40000"/>
                    <a:lumOff val="60000"/>
                  </a:schemeClr>
                </a:solidFill>
              </a:rPr>
              <a:t>Lamwo</a:t>
            </a:r>
            <a:endParaRPr lang="en-US" sz="1600" b="1" dirty="0">
              <a:solidFill>
                <a:schemeClr val="accent1">
                  <a:lumMod val="40000"/>
                  <a:lumOff val="60000"/>
                </a:schemeClr>
              </a:solidFill>
            </a:endParaRPr>
          </a:p>
          <a:p>
            <a:pPr marL="342900" indent="-342900">
              <a:lnSpc>
                <a:spcPts val="2400"/>
              </a:lnSpc>
              <a:buAutoNum type="arabicPeriod"/>
            </a:pPr>
            <a:r>
              <a:rPr lang="en-US" sz="1600" b="1" dirty="0" err="1">
                <a:solidFill>
                  <a:schemeClr val="accent1">
                    <a:lumMod val="40000"/>
                    <a:lumOff val="60000"/>
                  </a:schemeClr>
                </a:solidFill>
              </a:rPr>
              <a:t>Pakwach</a:t>
            </a:r>
            <a:endParaRPr lang="en-US" sz="1600" b="1" dirty="0">
              <a:solidFill>
                <a:schemeClr val="accent1">
                  <a:lumMod val="40000"/>
                  <a:lumOff val="60000"/>
                </a:schemeClr>
              </a:solidFill>
            </a:endParaRPr>
          </a:p>
          <a:p>
            <a:pPr marL="342900" indent="-342900">
              <a:lnSpc>
                <a:spcPts val="2400"/>
              </a:lnSpc>
              <a:buAutoNum type="arabicPeriod"/>
            </a:pPr>
            <a:r>
              <a:rPr lang="en-US" sz="1600" b="1" dirty="0" err="1">
                <a:solidFill>
                  <a:schemeClr val="accent1">
                    <a:lumMod val="40000"/>
                    <a:lumOff val="60000"/>
                  </a:schemeClr>
                </a:solidFill>
              </a:rPr>
              <a:t>Nebbi</a:t>
            </a:r>
            <a:endParaRPr lang="en-US" sz="1600" b="1" dirty="0">
              <a:solidFill>
                <a:schemeClr val="accent1">
                  <a:lumMod val="40000"/>
                  <a:lumOff val="60000"/>
                </a:schemeClr>
              </a:solidFill>
            </a:endParaRPr>
          </a:p>
          <a:p>
            <a:pPr marL="342900" indent="-342900">
              <a:lnSpc>
                <a:spcPts val="2400"/>
              </a:lnSpc>
              <a:buAutoNum type="arabicPeriod"/>
            </a:pPr>
            <a:r>
              <a:rPr lang="en-US" sz="1600" b="1" dirty="0" err="1">
                <a:solidFill>
                  <a:schemeClr val="accent1">
                    <a:lumMod val="40000"/>
                    <a:lumOff val="60000"/>
                  </a:schemeClr>
                </a:solidFill>
              </a:rPr>
              <a:t>Alebtong</a:t>
            </a:r>
            <a:r>
              <a:rPr lang="en-US" sz="1600" b="1" dirty="0">
                <a:solidFill>
                  <a:schemeClr val="accent1">
                    <a:lumMod val="40000"/>
                    <a:lumOff val="60000"/>
                  </a:schemeClr>
                </a:solidFill>
              </a:rPr>
              <a:t> </a:t>
            </a:r>
          </a:p>
          <a:p>
            <a:pPr marL="342900" indent="-342900">
              <a:lnSpc>
                <a:spcPts val="2400"/>
              </a:lnSpc>
              <a:buAutoNum type="arabicPeriod"/>
            </a:pPr>
            <a:r>
              <a:rPr lang="en-US" sz="1600" b="1" dirty="0" err="1">
                <a:solidFill>
                  <a:schemeClr val="accent1">
                    <a:lumMod val="40000"/>
                    <a:lumOff val="60000"/>
                  </a:schemeClr>
                </a:solidFill>
              </a:rPr>
              <a:t>Terego</a:t>
            </a:r>
            <a:endParaRPr lang="en-US" sz="1600" b="1" dirty="0">
              <a:solidFill>
                <a:schemeClr val="accent1">
                  <a:lumMod val="40000"/>
                  <a:lumOff val="60000"/>
                </a:schemeClr>
              </a:solidFill>
            </a:endParaRPr>
          </a:p>
          <a:p>
            <a:pPr marL="342900" indent="-342900">
              <a:lnSpc>
                <a:spcPts val="2400"/>
              </a:lnSpc>
              <a:buAutoNum type="arabicPeriod"/>
            </a:pPr>
            <a:r>
              <a:rPr lang="en-US" sz="1600" b="1" dirty="0" err="1">
                <a:solidFill>
                  <a:schemeClr val="accent1">
                    <a:lumMod val="40000"/>
                    <a:lumOff val="60000"/>
                  </a:schemeClr>
                </a:solidFill>
              </a:rPr>
              <a:t>Bwera</a:t>
            </a:r>
            <a:endParaRPr lang="en-US" sz="1600" b="1" dirty="0">
              <a:solidFill>
                <a:schemeClr val="accent1">
                  <a:lumMod val="40000"/>
                  <a:lumOff val="60000"/>
                </a:schemeClr>
              </a:solidFill>
            </a:endParaRPr>
          </a:p>
          <a:p>
            <a:pPr marL="342900" indent="-342900">
              <a:lnSpc>
                <a:spcPts val="2400"/>
              </a:lnSpc>
              <a:buAutoNum type="arabicPeriod"/>
            </a:pPr>
            <a:r>
              <a:rPr lang="en-US" sz="1600" b="1" dirty="0" err="1">
                <a:solidFill>
                  <a:schemeClr val="accent1">
                    <a:lumMod val="40000"/>
                    <a:lumOff val="60000"/>
                  </a:schemeClr>
                </a:solidFill>
              </a:rPr>
              <a:t>Bussi</a:t>
            </a:r>
            <a:r>
              <a:rPr lang="en-US" sz="1600" b="1" dirty="0">
                <a:solidFill>
                  <a:schemeClr val="accent1">
                    <a:lumMod val="40000"/>
                    <a:lumOff val="60000"/>
                  </a:schemeClr>
                </a:solidFill>
              </a:rPr>
              <a:t> island</a:t>
            </a:r>
          </a:p>
          <a:p>
            <a:pPr marL="342900" indent="-342900">
              <a:lnSpc>
                <a:spcPts val="2400"/>
              </a:lnSpc>
              <a:buAutoNum type="arabicPeriod"/>
            </a:pPr>
            <a:r>
              <a:rPr lang="en-US" sz="1600" b="1" dirty="0">
                <a:solidFill>
                  <a:schemeClr val="accent1">
                    <a:lumMod val="40000"/>
                    <a:lumOff val="60000"/>
                  </a:schemeClr>
                </a:solidFill>
              </a:rPr>
              <a:t> Kayunga </a:t>
            </a:r>
          </a:p>
          <a:p>
            <a:pPr marL="342900" indent="-342900">
              <a:lnSpc>
                <a:spcPts val="2400"/>
              </a:lnSpc>
              <a:buAutoNum type="arabicPeriod"/>
            </a:pPr>
            <a:r>
              <a:rPr lang="en-US" sz="1600" b="1" dirty="0">
                <a:solidFill>
                  <a:schemeClr val="accent1">
                    <a:lumMod val="40000"/>
                    <a:lumOff val="60000"/>
                  </a:schemeClr>
                </a:solidFill>
              </a:rPr>
              <a:t> </a:t>
            </a:r>
            <a:r>
              <a:rPr lang="en-US" sz="1600" b="1" dirty="0" err="1">
                <a:solidFill>
                  <a:schemeClr val="accent1">
                    <a:lumMod val="40000"/>
                    <a:lumOff val="60000"/>
                  </a:schemeClr>
                </a:solidFill>
              </a:rPr>
              <a:t>Adjumani</a:t>
            </a:r>
            <a:endParaRPr lang="en-US" sz="1600" b="1" dirty="0">
              <a:solidFill>
                <a:schemeClr val="accent1">
                  <a:lumMod val="40000"/>
                  <a:lumOff val="60000"/>
                </a:schemeClr>
              </a:solidFill>
            </a:endParaRPr>
          </a:p>
          <a:p>
            <a:pPr marL="342900" indent="-342900">
              <a:lnSpc>
                <a:spcPts val="2400"/>
              </a:lnSpc>
              <a:buAutoNum type="arabicPeriod"/>
            </a:pPr>
            <a:r>
              <a:rPr lang="en-US" sz="1600" b="1" dirty="0">
                <a:solidFill>
                  <a:schemeClr val="accent1">
                    <a:lumMod val="40000"/>
                    <a:lumOff val="60000"/>
                  </a:schemeClr>
                </a:solidFill>
              </a:rPr>
              <a:t> Busia</a:t>
            </a:r>
          </a:p>
          <a:p>
            <a:pPr marL="342900" indent="-342900">
              <a:lnSpc>
                <a:spcPts val="2400"/>
              </a:lnSpc>
              <a:buAutoNum type="arabicPeriod"/>
            </a:pPr>
            <a:r>
              <a:rPr lang="en-US" sz="1600" b="1" dirty="0" err="1">
                <a:solidFill>
                  <a:schemeClr val="accent1">
                    <a:lumMod val="40000"/>
                    <a:lumOff val="60000"/>
                  </a:schemeClr>
                </a:solidFill>
              </a:rPr>
              <a:t>Mbale</a:t>
            </a:r>
            <a:endParaRPr lang="en-US" sz="1600" b="1" dirty="0">
              <a:solidFill>
                <a:schemeClr val="accent1">
                  <a:lumMod val="40000"/>
                  <a:lumOff val="60000"/>
                </a:schemeClr>
              </a:solidFill>
            </a:endParaRPr>
          </a:p>
          <a:p>
            <a:pPr marL="342900" indent="-342900">
              <a:lnSpc>
                <a:spcPts val="2400"/>
              </a:lnSpc>
              <a:buAutoNum type="arabicPeriod"/>
            </a:pPr>
            <a:r>
              <a:rPr lang="en-US" sz="1600" b="1" dirty="0" err="1">
                <a:solidFill>
                  <a:schemeClr val="accent1">
                    <a:lumMod val="40000"/>
                    <a:lumOff val="60000"/>
                  </a:schemeClr>
                </a:solidFill>
              </a:rPr>
              <a:t>Kitgum</a:t>
            </a:r>
            <a:endParaRPr lang="en-US" sz="1600" b="1" dirty="0">
              <a:solidFill>
                <a:schemeClr val="accent1">
                  <a:lumMod val="40000"/>
                  <a:lumOff val="60000"/>
                </a:schemeClr>
              </a:solidFill>
            </a:endParaRPr>
          </a:p>
          <a:p>
            <a:pPr marL="342900" indent="-342900">
              <a:lnSpc>
                <a:spcPts val="2400"/>
              </a:lnSpc>
              <a:buAutoNum type="arabicPeriod"/>
            </a:pPr>
            <a:r>
              <a:rPr lang="en-US" sz="1600" b="1" dirty="0">
                <a:solidFill>
                  <a:schemeClr val="accent1">
                    <a:lumMod val="40000"/>
                    <a:lumOff val="60000"/>
                  </a:schemeClr>
                </a:solidFill>
              </a:rPr>
              <a:t>Soroti </a:t>
            </a:r>
          </a:p>
          <a:p>
            <a:pPr marL="342900" indent="-342900">
              <a:buAutoNum type="arabicPeriod"/>
            </a:pPr>
            <a:endParaRPr lang="en-US" b="1" dirty="0">
              <a:solidFill>
                <a:schemeClr val="bg1"/>
              </a:solidFill>
            </a:endParaRPr>
          </a:p>
        </p:txBody>
      </p:sp>
    </p:spTree>
    <p:extLst>
      <p:ext uri="{BB962C8B-B14F-4D97-AF65-F5344CB8AC3E}">
        <p14:creationId xmlns:p14="http://schemas.microsoft.com/office/powerpoint/2010/main" val="166701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pic>
        <p:nvPicPr>
          <p:cNvPr id="5" name="Picture 4">
            <a:extLst>
              <a:ext uri="{FF2B5EF4-FFF2-40B4-BE49-F238E27FC236}">
                <a16:creationId xmlns:a16="http://schemas.microsoft.com/office/drawing/2014/main" id="{FBCE2CED-C391-223F-D341-CF2FA1816D31}"/>
              </a:ext>
            </a:extLst>
          </p:cNvPr>
          <p:cNvPicPr>
            <a:picLocks noChangeAspect="1"/>
          </p:cNvPicPr>
          <p:nvPr/>
        </p:nvPicPr>
        <p:blipFill>
          <a:blip r:embed="rId2"/>
          <a:stretch>
            <a:fillRect/>
          </a:stretch>
        </p:blipFill>
        <p:spPr>
          <a:xfrm>
            <a:off x="6876006" y="1735101"/>
            <a:ext cx="4136766" cy="4206408"/>
          </a:xfrm>
          <a:prstGeom prst="rect">
            <a:avLst/>
          </a:prstGeom>
        </p:spPr>
      </p:pic>
      <p:sp>
        <p:nvSpPr>
          <p:cNvPr id="9" name="Rectangle 4">
            <a:extLst>
              <a:ext uri="{FF2B5EF4-FFF2-40B4-BE49-F238E27FC236}">
                <a16:creationId xmlns:a16="http://schemas.microsoft.com/office/drawing/2014/main" id="{6F55482B-E9C2-2E76-0CC2-DE195B78032E}"/>
              </a:ext>
            </a:extLst>
          </p:cNvPr>
          <p:cNvSpPr>
            <a:spLocks noChangeArrowheads="1"/>
          </p:cNvSpPr>
          <p:nvPr/>
        </p:nvSpPr>
        <p:spPr bwMode="auto">
          <a:xfrm>
            <a:off x="468349" y="1602015"/>
            <a:ext cx="5586761" cy="364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ts val="2600"/>
              </a:lnSpc>
            </a:pPr>
            <a:r>
              <a:rPr lang="en-GB" sz="2400" b="1" dirty="0">
                <a:solidFill>
                  <a:srgbClr val="FFC000"/>
                </a:solidFill>
                <a:latin typeface="Arial Unicode MS"/>
              </a:rPr>
              <a:t>Sales Structure of 3 levels:</a:t>
            </a:r>
          </a:p>
          <a:p>
            <a:endParaRPr lang="en-GB" sz="2400" b="1" dirty="0">
              <a:solidFill>
                <a:schemeClr val="bg1"/>
              </a:solidFill>
              <a:latin typeface="Arial Unicode MS"/>
            </a:endParaRPr>
          </a:p>
          <a:p>
            <a:pPr marL="342900" indent="-342900">
              <a:lnSpc>
                <a:spcPts val="2900"/>
              </a:lnSpc>
              <a:spcAft>
                <a:spcPts val="1200"/>
              </a:spcAft>
              <a:buFont typeface="Arial" panose="020B0604020202020204" pitchFamily="34" charset="0"/>
              <a:buChar char="•"/>
            </a:pPr>
            <a:r>
              <a:rPr kumimoji="0" lang="en-GB" altLang="de-DE" sz="2000" b="0" i="0" u="none" strike="noStrike" cap="none" normalizeH="0" baseline="0" dirty="0">
                <a:ln>
                  <a:noFill/>
                </a:ln>
                <a:solidFill>
                  <a:schemeClr val="accent2">
                    <a:lumMod val="40000"/>
                    <a:lumOff val="60000"/>
                  </a:schemeClr>
                </a:solidFill>
                <a:effectLst/>
                <a:latin typeface="Arial Unicode MS"/>
              </a:rPr>
              <a:t> Managemen</a:t>
            </a:r>
            <a:r>
              <a:rPr lang="en-GB" altLang="de-DE" sz="2000" dirty="0">
                <a:solidFill>
                  <a:schemeClr val="accent2">
                    <a:lumMod val="40000"/>
                    <a:lumOff val="60000"/>
                  </a:schemeClr>
                </a:solidFill>
                <a:latin typeface="Arial Unicode MS"/>
              </a:rPr>
              <a:t>t, located in Kampala</a:t>
            </a:r>
          </a:p>
          <a:p>
            <a:pPr marL="342900" indent="-342900">
              <a:lnSpc>
                <a:spcPts val="2900"/>
              </a:lnSpc>
              <a:spcAft>
                <a:spcPts val="1200"/>
              </a:spcAft>
              <a:buFont typeface="Arial" panose="020B0604020202020204" pitchFamily="34" charset="0"/>
              <a:buChar char="•"/>
            </a:pPr>
            <a:r>
              <a:rPr lang="en-GB" sz="2000" dirty="0">
                <a:solidFill>
                  <a:schemeClr val="accent2">
                    <a:lumMod val="40000"/>
                    <a:lumOff val="60000"/>
                  </a:schemeClr>
                </a:solidFill>
              </a:rPr>
              <a:t> Solar Scouts (Agents)</a:t>
            </a:r>
          </a:p>
          <a:p>
            <a:pPr>
              <a:lnSpc>
                <a:spcPts val="2900"/>
              </a:lnSpc>
              <a:spcAft>
                <a:spcPts val="1200"/>
              </a:spcAft>
            </a:pPr>
            <a:r>
              <a:rPr lang="en-GB" sz="2000" dirty="0">
                <a:solidFill>
                  <a:schemeClr val="accent2">
                    <a:lumMod val="40000"/>
                    <a:lumOff val="60000"/>
                  </a:schemeClr>
                </a:solidFill>
              </a:rPr>
              <a:t>	Employees who are Business partner as 	entrepreneurs in Solar </a:t>
            </a:r>
            <a:endParaRPr lang="en-GB" sz="2000" dirty="0">
              <a:solidFill>
                <a:schemeClr val="accent2">
                  <a:lumMod val="40000"/>
                  <a:lumOff val="60000"/>
                </a:schemeClr>
              </a:solidFill>
              <a:latin typeface="Arial Unicode MS"/>
            </a:endParaRPr>
          </a:p>
          <a:p>
            <a:pPr marL="342900" lvl="0" indent="-342900" defTabSz="914400" eaLnBrk="0" fontAlgn="base" hangingPunct="0">
              <a:lnSpc>
                <a:spcPts val="2900"/>
              </a:lnSpc>
              <a:spcAft>
                <a:spcPts val="1200"/>
              </a:spcAft>
              <a:buFont typeface="Arial" panose="020B0604020202020204" pitchFamily="34" charset="0"/>
              <a:buChar char="•"/>
            </a:pPr>
            <a:r>
              <a:rPr lang="en-GB" sz="2000" dirty="0">
                <a:solidFill>
                  <a:schemeClr val="accent2">
                    <a:lumMod val="40000"/>
                    <a:lumOff val="60000"/>
                  </a:schemeClr>
                </a:solidFill>
              </a:rPr>
              <a:t> Solar groups Manager</a:t>
            </a:r>
          </a:p>
          <a:p>
            <a:pPr lvl="0" defTabSz="914400" eaLnBrk="0" fontAlgn="base" hangingPunct="0">
              <a:lnSpc>
                <a:spcPts val="2900"/>
              </a:lnSpc>
              <a:spcAft>
                <a:spcPts val="1200"/>
              </a:spcAft>
            </a:pPr>
            <a:r>
              <a:rPr lang="en-GB" sz="2000" dirty="0">
                <a:solidFill>
                  <a:schemeClr val="accent2">
                    <a:lumMod val="40000"/>
                    <a:lumOff val="60000"/>
                  </a:schemeClr>
                </a:solidFill>
              </a:rPr>
              <a:t>     Social Group leaders (representatives)</a:t>
            </a:r>
            <a:endParaRPr lang="en-GB" altLang="de-DE" sz="2000" dirty="0">
              <a:solidFill>
                <a:schemeClr val="accent2">
                  <a:lumMod val="40000"/>
                  <a:lumOff val="60000"/>
                </a:schemeClr>
              </a:solidFill>
            </a:endParaRPr>
          </a:p>
        </p:txBody>
      </p:sp>
    </p:spTree>
    <p:extLst>
      <p:ext uri="{BB962C8B-B14F-4D97-AF65-F5344CB8AC3E}">
        <p14:creationId xmlns:p14="http://schemas.microsoft.com/office/powerpoint/2010/main" val="273325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pic>
        <p:nvPicPr>
          <p:cNvPr id="2" name="Picture 4" descr="Screenshot image 1">
            <a:extLst>
              <a:ext uri="{FF2B5EF4-FFF2-40B4-BE49-F238E27FC236}">
                <a16:creationId xmlns:a16="http://schemas.microsoft.com/office/drawing/2014/main" id="{9ED79A46-B562-E43F-7939-A7B95620A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00" y="1651326"/>
            <a:ext cx="1572236" cy="27950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Screenshot image 2">
            <a:extLst>
              <a:ext uri="{FF2B5EF4-FFF2-40B4-BE49-F238E27FC236}">
                <a16:creationId xmlns:a16="http://schemas.microsoft.com/office/drawing/2014/main" id="{47D08272-C578-A5A0-A75C-37BB8C6F5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907" y="3155927"/>
            <a:ext cx="1572236" cy="279508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1C200D69-7EC1-F1CB-8869-F47CF2EA9768}"/>
              </a:ext>
            </a:extLst>
          </p:cNvPr>
          <p:cNvSpPr txBox="1"/>
          <p:nvPr/>
        </p:nvSpPr>
        <p:spPr>
          <a:xfrm>
            <a:off x="3546087" y="1528604"/>
            <a:ext cx="7032584" cy="4194610"/>
          </a:xfrm>
          <a:prstGeom prst="rect">
            <a:avLst/>
          </a:prstGeom>
          <a:noFill/>
        </p:spPr>
        <p:txBody>
          <a:bodyPr wrap="square" rtlCol="0">
            <a:spAutoFit/>
          </a:bodyPr>
          <a:lstStyle/>
          <a:p>
            <a:r>
              <a:rPr lang="en-GB" sz="2400" b="1" dirty="0">
                <a:solidFill>
                  <a:srgbClr val="FFC000"/>
                </a:solidFill>
                <a:latin typeface="Arial Unicode MS"/>
              </a:rPr>
              <a:t>APP BASED BUSINESS SOLUTIONS (ABBS): </a:t>
            </a:r>
          </a:p>
          <a:p>
            <a:endParaRPr lang="en-GB" sz="2000" dirty="0"/>
          </a:p>
          <a:p>
            <a:pPr marL="342900" indent="-342900">
              <a:lnSpc>
                <a:spcPts val="3000"/>
              </a:lnSpc>
              <a:buFont typeface="Arial" panose="020B0604020202020204" pitchFamily="34" charset="0"/>
              <a:buChar char="•"/>
            </a:pPr>
            <a:r>
              <a:rPr lang="en-GB" dirty="0">
                <a:solidFill>
                  <a:schemeClr val="accent1">
                    <a:lumMod val="40000"/>
                    <a:lumOff val="60000"/>
                  </a:schemeClr>
                </a:solidFill>
              </a:rPr>
              <a:t>Registering a solar lamp group</a:t>
            </a:r>
          </a:p>
          <a:p>
            <a:pPr marL="342900" indent="-342900">
              <a:lnSpc>
                <a:spcPts val="3000"/>
              </a:lnSpc>
              <a:buFont typeface="Arial" panose="020B0604020202020204" pitchFamily="34" charset="0"/>
              <a:buChar char="•"/>
            </a:pPr>
            <a:r>
              <a:rPr lang="en-GB" dirty="0">
                <a:solidFill>
                  <a:schemeClr val="accent1">
                    <a:lumMod val="40000"/>
                    <a:lumOff val="60000"/>
                  </a:schemeClr>
                </a:solidFill>
              </a:rPr>
              <a:t>Order solar lamps from the main stock in Kampala</a:t>
            </a:r>
          </a:p>
          <a:p>
            <a:pPr marL="342900" indent="-342900">
              <a:lnSpc>
                <a:spcPts val="3000"/>
              </a:lnSpc>
              <a:buFont typeface="Arial" panose="020B0604020202020204" pitchFamily="34" charset="0"/>
              <a:buChar char="•"/>
            </a:pPr>
            <a:r>
              <a:rPr lang="en-GB" dirty="0">
                <a:solidFill>
                  <a:schemeClr val="accent1">
                    <a:lumMod val="40000"/>
                    <a:lumOff val="60000"/>
                  </a:schemeClr>
                </a:solidFill>
              </a:rPr>
              <a:t>Transport the lamps with bus lines</a:t>
            </a:r>
          </a:p>
          <a:p>
            <a:pPr marL="342900" indent="-342900">
              <a:lnSpc>
                <a:spcPts val="3000"/>
              </a:lnSpc>
              <a:buFont typeface="Arial" panose="020B0604020202020204" pitchFamily="34" charset="0"/>
              <a:buChar char="•"/>
            </a:pPr>
            <a:r>
              <a:rPr lang="en-GB" dirty="0">
                <a:solidFill>
                  <a:schemeClr val="accent1">
                    <a:lumMod val="40000"/>
                    <a:lumOff val="60000"/>
                  </a:schemeClr>
                </a:solidFill>
              </a:rPr>
              <a:t>Confirmation of receipt of local stock</a:t>
            </a:r>
          </a:p>
          <a:p>
            <a:pPr marL="342900" indent="-342900">
              <a:lnSpc>
                <a:spcPts val="3000"/>
              </a:lnSpc>
              <a:buFont typeface="Arial" panose="020B0604020202020204" pitchFamily="34" charset="0"/>
              <a:buChar char="•"/>
            </a:pPr>
            <a:r>
              <a:rPr lang="en-GB" dirty="0">
                <a:solidFill>
                  <a:schemeClr val="accent1">
                    <a:lumMod val="40000"/>
                    <a:lumOff val="60000"/>
                  </a:schemeClr>
                </a:solidFill>
              </a:rPr>
              <a:t>Handing over the lamps to the group</a:t>
            </a:r>
          </a:p>
          <a:p>
            <a:pPr marL="342900" indent="-342900">
              <a:lnSpc>
                <a:spcPts val="3000"/>
              </a:lnSpc>
              <a:buFont typeface="Arial" panose="020B0604020202020204" pitchFamily="34" charset="0"/>
              <a:buChar char="•"/>
            </a:pPr>
            <a:r>
              <a:rPr lang="en-GB" dirty="0">
                <a:solidFill>
                  <a:schemeClr val="accent1">
                    <a:lumMod val="40000"/>
                    <a:lumOff val="60000"/>
                  </a:schemeClr>
                </a:solidFill>
              </a:rPr>
              <a:t>Assignment of customer to each lamp</a:t>
            </a:r>
          </a:p>
          <a:p>
            <a:pPr marL="342900" indent="-342900">
              <a:lnSpc>
                <a:spcPts val="3000"/>
              </a:lnSpc>
              <a:buFont typeface="Arial" panose="020B0604020202020204" pitchFamily="34" charset="0"/>
              <a:buChar char="•"/>
            </a:pPr>
            <a:r>
              <a:rPr lang="en-GB" dirty="0">
                <a:solidFill>
                  <a:schemeClr val="accent1">
                    <a:lumMod val="40000"/>
                    <a:lumOff val="60000"/>
                  </a:schemeClr>
                </a:solidFill>
              </a:rPr>
              <a:t>Weekly payments to the group manager</a:t>
            </a:r>
          </a:p>
          <a:p>
            <a:pPr marL="342900" indent="-342900">
              <a:lnSpc>
                <a:spcPts val="3000"/>
              </a:lnSpc>
              <a:buFont typeface="Arial" panose="020B0604020202020204" pitchFamily="34" charset="0"/>
              <a:buChar char="•"/>
            </a:pPr>
            <a:r>
              <a:rPr lang="en-GB" dirty="0">
                <a:solidFill>
                  <a:schemeClr val="accent1">
                    <a:lumMod val="40000"/>
                    <a:lumOff val="60000"/>
                  </a:schemeClr>
                </a:solidFill>
              </a:rPr>
              <a:t>Transferring funds via mobile money</a:t>
            </a:r>
          </a:p>
          <a:p>
            <a:pPr marL="342900" indent="-342900">
              <a:lnSpc>
                <a:spcPts val="3000"/>
              </a:lnSpc>
              <a:buFont typeface="Arial" panose="020B0604020202020204" pitchFamily="34" charset="0"/>
              <a:buChar char="•"/>
            </a:pPr>
            <a:r>
              <a:rPr lang="en-GB" dirty="0">
                <a:solidFill>
                  <a:schemeClr val="accent1">
                    <a:lumMod val="40000"/>
                    <a:lumOff val="60000"/>
                  </a:schemeClr>
                </a:solidFill>
              </a:rPr>
              <a:t>Monthly payment of commissions via mobile money</a:t>
            </a:r>
          </a:p>
        </p:txBody>
      </p:sp>
      <p:pic>
        <p:nvPicPr>
          <p:cNvPr id="9" name="Picture 4" descr=" ">
            <a:extLst>
              <a:ext uri="{FF2B5EF4-FFF2-40B4-BE49-F238E27FC236}">
                <a16:creationId xmlns:a16="http://schemas.microsoft.com/office/drawing/2014/main" id="{859EF89A-2C76-9964-9FC4-A3B34D968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8290" y="3242633"/>
            <a:ext cx="841281" cy="84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8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2" name="Textfeld 1">
            <a:extLst>
              <a:ext uri="{FF2B5EF4-FFF2-40B4-BE49-F238E27FC236}">
                <a16:creationId xmlns:a16="http://schemas.microsoft.com/office/drawing/2014/main" id="{20A2E34D-5179-6119-D3DE-FD566A267A65}"/>
              </a:ext>
            </a:extLst>
          </p:cNvPr>
          <p:cNvSpPr txBox="1"/>
          <p:nvPr/>
        </p:nvSpPr>
        <p:spPr>
          <a:xfrm>
            <a:off x="5720695" y="1524682"/>
            <a:ext cx="6294537" cy="5108258"/>
          </a:xfrm>
          <a:prstGeom prst="rect">
            <a:avLst/>
          </a:prstGeom>
          <a:noFill/>
        </p:spPr>
        <p:txBody>
          <a:bodyPr wrap="square">
            <a:spAutoFit/>
          </a:bodyPr>
          <a:lstStyle/>
          <a:p>
            <a:pPr>
              <a:lnSpc>
                <a:spcPts val="3000"/>
              </a:lnSpc>
            </a:pPr>
            <a:r>
              <a:rPr lang="en-GB" sz="2400" b="1" dirty="0">
                <a:solidFill>
                  <a:srgbClr val="FFC000"/>
                </a:solidFill>
                <a:latin typeface="Arial Unicode MS"/>
              </a:rPr>
              <a:t>Solar Schools Lighting with GIZ – Endev</a:t>
            </a:r>
            <a:r>
              <a:rPr lang="en-GB" sz="2400" b="1" dirty="0">
                <a:solidFill>
                  <a:schemeClr val="bg1"/>
                </a:solidFill>
                <a:latin typeface="Arial Unicode MS"/>
              </a:rPr>
              <a:t> </a:t>
            </a:r>
          </a:p>
          <a:p>
            <a:pPr algn="l">
              <a:lnSpc>
                <a:spcPts val="2800"/>
              </a:lnSpc>
            </a:pPr>
            <a:r>
              <a:rPr lang="en-GB" b="0" i="0" u="sng" dirty="0">
                <a:effectLst/>
                <a:latin typeface="+mj-lt"/>
                <a:hlinkClick r:id="rId3">
                  <a:extLst>
                    <a:ext uri="{A12FA001-AC4F-418D-AE19-62706E023703}">
                      <ahyp:hlinkClr xmlns:ahyp="http://schemas.microsoft.com/office/drawing/2018/hyperlinkcolor" val="tx"/>
                    </a:ext>
                  </a:extLst>
                </a:hlinkClick>
              </a:rPr>
              <a:t>GIZ EnDev Uganda</a:t>
            </a:r>
            <a:r>
              <a:rPr lang="en-GB" b="0" i="0" dirty="0">
                <a:effectLst/>
                <a:latin typeface="+mj-lt"/>
              </a:rPr>
              <a:t> worked with us as partners for the performance- and market-based distribution of solar systems for phone charging and lighting school classrooms as cost-efficient solution for learning and studying after nightfall, as well as for lighting of dormitories, staff houses and for security purposes. A total of 289 were installe</a:t>
            </a:r>
            <a:r>
              <a:rPr lang="en-GB" dirty="0">
                <a:latin typeface="+mj-lt"/>
              </a:rPr>
              <a:t>d</a:t>
            </a:r>
            <a:r>
              <a:rPr lang="en-GB" b="0" i="0" dirty="0">
                <a:effectLst/>
                <a:latin typeface="+mj-lt"/>
              </a:rPr>
              <a:t>  </a:t>
            </a:r>
          </a:p>
          <a:p>
            <a:pPr algn="l">
              <a:lnSpc>
                <a:spcPts val="2800"/>
              </a:lnSpc>
            </a:pPr>
            <a:endParaRPr lang="en-GB" dirty="0">
              <a:latin typeface="+mj-lt"/>
            </a:endParaRPr>
          </a:p>
          <a:p>
            <a:pPr algn="l">
              <a:lnSpc>
                <a:spcPts val="2800"/>
              </a:lnSpc>
            </a:pPr>
            <a:endParaRPr lang="en-GB" dirty="0">
              <a:latin typeface="+mj-lt"/>
            </a:endParaRPr>
          </a:p>
          <a:p>
            <a:pPr algn="l">
              <a:lnSpc>
                <a:spcPts val="2800"/>
              </a:lnSpc>
            </a:pPr>
            <a:r>
              <a:rPr lang="en-GB" sz="2400" b="1" dirty="0">
                <a:solidFill>
                  <a:srgbClr val="FFC000"/>
                </a:solidFill>
                <a:latin typeface="Arial Unicode MS"/>
              </a:rPr>
              <a:t>World bank EASP programmes</a:t>
            </a:r>
            <a:endParaRPr lang="en-GB" sz="2400" dirty="0">
              <a:solidFill>
                <a:srgbClr val="FFC000"/>
              </a:solidFill>
              <a:latin typeface="+mj-lt"/>
            </a:endParaRPr>
          </a:p>
          <a:p>
            <a:pPr algn="l">
              <a:lnSpc>
                <a:spcPts val="2800"/>
              </a:lnSpc>
            </a:pPr>
            <a:r>
              <a:rPr lang="en-GB" u="sng" dirty="0">
                <a:latin typeface="+mj-lt"/>
              </a:rPr>
              <a:t>World Bank Project:</a:t>
            </a:r>
            <a:r>
              <a:rPr lang="en-GB" dirty="0">
                <a:latin typeface="+mj-lt"/>
              </a:rPr>
              <a:t> UECCC which is a government of Uganda project has contracted LUK solar Ltd and we shall sell over 13,000 </a:t>
            </a:r>
            <a:r>
              <a:rPr lang="en-GB" dirty="0" err="1">
                <a:latin typeface="+mj-lt"/>
              </a:rPr>
              <a:t>ShS</a:t>
            </a:r>
            <a:r>
              <a:rPr lang="en-GB" dirty="0">
                <a:latin typeface="+mj-lt"/>
              </a:rPr>
              <a:t> under this project in 24 months.</a:t>
            </a:r>
          </a:p>
          <a:p>
            <a:pPr algn="l">
              <a:lnSpc>
                <a:spcPts val="2800"/>
              </a:lnSpc>
            </a:pPr>
            <a:r>
              <a:rPr lang="en-GB" dirty="0">
                <a:latin typeface="+mj-lt"/>
              </a:rPr>
              <a:t> </a:t>
            </a:r>
            <a:endParaRPr lang="en-GB" b="0" i="0" dirty="0">
              <a:effectLst/>
              <a:latin typeface="+mj-lt"/>
            </a:endParaRPr>
          </a:p>
        </p:txBody>
      </p:sp>
      <p:pic>
        <p:nvPicPr>
          <p:cNvPr id="5" name="Picture 4">
            <a:extLst>
              <a:ext uri="{FF2B5EF4-FFF2-40B4-BE49-F238E27FC236}">
                <a16:creationId xmlns:a16="http://schemas.microsoft.com/office/drawing/2014/main" id="{37789AA9-798F-E106-D939-A52CEB5A977F}"/>
              </a:ext>
            </a:extLst>
          </p:cNvPr>
          <p:cNvPicPr>
            <a:picLocks noChangeAspect="1"/>
          </p:cNvPicPr>
          <p:nvPr/>
        </p:nvPicPr>
        <p:blipFill>
          <a:blip r:embed="rId4"/>
          <a:stretch>
            <a:fillRect/>
          </a:stretch>
        </p:blipFill>
        <p:spPr>
          <a:xfrm>
            <a:off x="3345378" y="1394406"/>
            <a:ext cx="1727285" cy="2308747"/>
          </a:xfrm>
          <a:prstGeom prst="rect">
            <a:avLst/>
          </a:prstGeom>
        </p:spPr>
      </p:pic>
      <p:pic>
        <p:nvPicPr>
          <p:cNvPr id="3" name="Picture 2">
            <a:extLst>
              <a:ext uri="{FF2B5EF4-FFF2-40B4-BE49-F238E27FC236}">
                <a16:creationId xmlns:a16="http://schemas.microsoft.com/office/drawing/2014/main" id="{94528E31-BC83-42A6-3193-30CDC56EB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768" y="3936387"/>
            <a:ext cx="2812540" cy="2404602"/>
          </a:xfrm>
          <a:prstGeom prst="rect">
            <a:avLst/>
          </a:prstGeom>
        </p:spPr>
      </p:pic>
      <p:pic>
        <p:nvPicPr>
          <p:cNvPr id="4" name="Picture 3">
            <a:extLst>
              <a:ext uri="{FF2B5EF4-FFF2-40B4-BE49-F238E27FC236}">
                <a16:creationId xmlns:a16="http://schemas.microsoft.com/office/drawing/2014/main" id="{317EB8B4-E068-51DB-10FE-8D4388DA348C}"/>
              </a:ext>
            </a:extLst>
          </p:cNvPr>
          <p:cNvPicPr>
            <a:picLocks noChangeAspect="1"/>
          </p:cNvPicPr>
          <p:nvPr/>
        </p:nvPicPr>
        <p:blipFill rotWithShape="1">
          <a:blip r:embed="rId6"/>
          <a:srcRect l="4267" r="13379" b="18628"/>
          <a:stretch/>
        </p:blipFill>
        <p:spPr>
          <a:xfrm>
            <a:off x="176768" y="1394406"/>
            <a:ext cx="2812540" cy="2303048"/>
          </a:xfrm>
          <a:prstGeom prst="rect">
            <a:avLst/>
          </a:prstGeom>
        </p:spPr>
      </p:pic>
      <p:pic>
        <p:nvPicPr>
          <p:cNvPr id="9" name="Picture 8">
            <a:extLst>
              <a:ext uri="{FF2B5EF4-FFF2-40B4-BE49-F238E27FC236}">
                <a16:creationId xmlns:a16="http://schemas.microsoft.com/office/drawing/2014/main" id="{4A4DEE51-49CA-4CB9-E83F-EBBF1F28FE1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45378" y="3936388"/>
            <a:ext cx="1727285" cy="2404601"/>
          </a:xfrm>
          <a:prstGeom prst="rect">
            <a:avLst/>
          </a:prstGeom>
        </p:spPr>
      </p:pic>
    </p:spTree>
    <p:extLst>
      <p:ext uri="{BB962C8B-B14F-4D97-AF65-F5344CB8AC3E}">
        <p14:creationId xmlns:p14="http://schemas.microsoft.com/office/powerpoint/2010/main" val="1844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2" name="Textfeld 1">
            <a:extLst>
              <a:ext uri="{FF2B5EF4-FFF2-40B4-BE49-F238E27FC236}">
                <a16:creationId xmlns:a16="http://schemas.microsoft.com/office/drawing/2014/main" id="{20A2E34D-5179-6119-D3DE-FD566A267A65}"/>
              </a:ext>
            </a:extLst>
          </p:cNvPr>
          <p:cNvSpPr txBox="1"/>
          <p:nvPr/>
        </p:nvSpPr>
        <p:spPr>
          <a:xfrm>
            <a:off x="1013504" y="1205139"/>
            <a:ext cx="10164992" cy="3191066"/>
          </a:xfrm>
          <a:prstGeom prst="rect">
            <a:avLst/>
          </a:prstGeom>
          <a:noFill/>
        </p:spPr>
        <p:txBody>
          <a:bodyPr wrap="square">
            <a:spAutoFit/>
          </a:bodyPr>
          <a:lstStyle/>
          <a:p>
            <a:pPr>
              <a:lnSpc>
                <a:spcPts val="2600"/>
              </a:lnSpc>
            </a:pPr>
            <a:endParaRPr lang="en-US" sz="2400" b="1" dirty="0">
              <a:solidFill>
                <a:schemeClr val="bg1"/>
              </a:solidFill>
              <a:latin typeface="Arial Unicode MS"/>
            </a:endParaRPr>
          </a:p>
          <a:p>
            <a:pPr>
              <a:lnSpc>
                <a:spcPts val="2600"/>
              </a:lnSpc>
            </a:pPr>
            <a:r>
              <a:rPr lang="en-US" sz="2400" b="1" dirty="0">
                <a:solidFill>
                  <a:srgbClr val="FFC000"/>
                </a:solidFill>
                <a:latin typeface="Arial Unicode MS"/>
              </a:rPr>
              <a:t>Next Developments:      I. PV Modules  Production</a:t>
            </a:r>
          </a:p>
          <a:p>
            <a:pPr>
              <a:lnSpc>
                <a:spcPts val="2600"/>
              </a:lnSpc>
              <a:spcBef>
                <a:spcPts val="600"/>
              </a:spcBef>
            </a:pPr>
            <a:r>
              <a:rPr lang="en-US" b="1" dirty="0">
                <a:solidFill>
                  <a:schemeClr val="accent1">
                    <a:lumMod val="40000"/>
                    <a:lumOff val="60000"/>
                  </a:schemeClr>
                </a:solidFill>
                <a:effectLst/>
              </a:rPr>
              <a:t>-</a:t>
            </a:r>
            <a:r>
              <a:rPr lang="en-US" b="1" dirty="0" err="1">
                <a:solidFill>
                  <a:schemeClr val="accent1">
                    <a:lumMod val="40000"/>
                    <a:lumOff val="60000"/>
                  </a:schemeClr>
                </a:solidFill>
                <a:effectLst/>
              </a:rPr>
              <a:t>Puchase</a:t>
            </a:r>
            <a:r>
              <a:rPr lang="en-US" b="1" dirty="0">
                <a:solidFill>
                  <a:schemeClr val="accent1">
                    <a:lumMod val="40000"/>
                    <a:lumOff val="60000"/>
                  </a:schemeClr>
                </a:solidFill>
                <a:effectLst/>
              </a:rPr>
              <a:t> of PV cells from a German </a:t>
            </a:r>
            <a:r>
              <a:rPr lang="en-US" b="1" dirty="0" err="1">
                <a:solidFill>
                  <a:schemeClr val="accent1">
                    <a:lumMod val="40000"/>
                    <a:lumOff val="60000"/>
                  </a:schemeClr>
                </a:solidFill>
                <a:effectLst/>
              </a:rPr>
              <a:t>Compagny</a:t>
            </a:r>
            <a:endParaRPr lang="en-US" b="1" dirty="0">
              <a:solidFill>
                <a:schemeClr val="accent1">
                  <a:lumMod val="40000"/>
                  <a:lumOff val="60000"/>
                </a:schemeClr>
              </a:solidFill>
              <a:effectLst/>
            </a:endParaRPr>
          </a:p>
          <a:p>
            <a:pPr>
              <a:lnSpc>
                <a:spcPts val="2600"/>
              </a:lnSpc>
              <a:spcBef>
                <a:spcPts val="600"/>
              </a:spcBef>
            </a:pPr>
            <a:r>
              <a:rPr lang="en-US" b="1" dirty="0">
                <a:solidFill>
                  <a:schemeClr val="accent1">
                    <a:lumMod val="40000"/>
                    <a:lumOff val="60000"/>
                  </a:schemeClr>
                </a:solidFill>
              </a:rPr>
              <a:t>-Manual soldering of the Cells to 10 W </a:t>
            </a:r>
            <a:r>
              <a:rPr lang="en-US" b="1" dirty="0" err="1">
                <a:solidFill>
                  <a:schemeClr val="accent1">
                    <a:lumMod val="40000"/>
                    <a:lumOff val="60000"/>
                  </a:schemeClr>
                </a:solidFill>
              </a:rPr>
              <a:t>Moduls</a:t>
            </a:r>
            <a:endParaRPr lang="en-US" b="1" dirty="0">
              <a:solidFill>
                <a:schemeClr val="accent1">
                  <a:lumMod val="40000"/>
                  <a:lumOff val="60000"/>
                </a:schemeClr>
              </a:solidFill>
            </a:endParaRPr>
          </a:p>
          <a:p>
            <a:pPr>
              <a:lnSpc>
                <a:spcPts val="2600"/>
              </a:lnSpc>
              <a:spcBef>
                <a:spcPts val="600"/>
              </a:spcBef>
            </a:pPr>
            <a:r>
              <a:rPr lang="en-US" b="1" dirty="0">
                <a:solidFill>
                  <a:schemeClr val="accent1">
                    <a:lumMod val="40000"/>
                    <a:lumOff val="60000"/>
                  </a:schemeClr>
                </a:solidFill>
              </a:rPr>
              <a:t>-Assembling an </a:t>
            </a:r>
            <a:r>
              <a:rPr lang="en-US" b="1" dirty="0" err="1">
                <a:solidFill>
                  <a:schemeClr val="accent1">
                    <a:lumMod val="40000"/>
                    <a:lumOff val="60000"/>
                  </a:schemeClr>
                </a:solidFill>
              </a:rPr>
              <a:t>alluminium</a:t>
            </a:r>
            <a:r>
              <a:rPr lang="en-US" b="1" dirty="0">
                <a:solidFill>
                  <a:schemeClr val="accent1">
                    <a:lumMod val="40000"/>
                    <a:lumOff val="60000"/>
                  </a:schemeClr>
                </a:solidFill>
              </a:rPr>
              <a:t> or wood frame and attaching the connection Cables</a:t>
            </a:r>
          </a:p>
          <a:p>
            <a:pPr>
              <a:lnSpc>
                <a:spcPts val="2600"/>
              </a:lnSpc>
              <a:spcBef>
                <a:spcPts val="600"/>
              </a:spcBef>
            </a:pPr>
            <a:r>
              <a:rPr lang="en-US" b="1" dirty="0">
                <a:solidFill>
                  <a:schemeClr val="accent1">
                    <a:lumMod val="40000"/>
                    <a:lumOff val="60000"/>
                  </a:schemeClr>
                </a:solidFill>
              </a:rPr>
              <a:t>- Production Target is 10.000 PV </a:t>
            </a:r>
            <a:r>
              <a:rPr lang="en-US" b="1" dirty="0" err="1">
                <a:solidFill>
                  <a:schemeClr val="accent1">
                    <a:lumMod val="40000"/>
                    <a:lumOff val="60000"/>
                  </a:schemeClr>
                </a:solidFill>
              </a:rPr>
              <a:t>Moduls</a:t>
            </a:r>
            <a:r>
              <a:rPr lang="en-US" b="1" dirty="0">
                <a:solidFill>
                  <a:schemeClr val="accent1">
                    <a:lumMod val="40000"/>
                    <a:lumOff val="60000"/>
                  </a:schemeClr>
                </a:solidFill>
              </a:rPr>
              <a:t> per year </a:t>
            </a:r>
          </a:p>
          <a:p>
            <a:pPr>
              <a:lnSpc>
                <a:spcPts val="2600"/>
              </a:lnSpc>
              <a:spcBef>
                <a:spcPts val="600"/>
              </a:spcBef>
            </a:pPr>
            <a:r>
              <a:rPr lang="de-DE" b="1" dirty="0">
                <a:solidFill>
                  <a:schemeClr val="accent1">
                    <a:lumMod val="40000"/>
                    <a:lumOff val="60000"/>
                  </a:schemeClr>
                </a:solidFill>
              </a:rPr>
              <a:t>- </a:t>
            </a:r>
            <a:r>
              <a:rPr lang="de-DE" b="1" dirty="0" err="1">
                <a:solidFill>
                  <a:schemeClr val="accent1">
                    <a:lumMod val="40000"/>
                    <a:lumOff val="60000"/>
                  </a:schemeClr>
                </a:solidFill>
              </a:rPr>
              <a:t>Selling</a:t>
            </a:r>
            <a:r>
              <a:rPr lang="de-DE" b="1" dirty="0">
                <a:solidFill>
                  <a:schemeClr val="accent1">
                    <a:lumMod val="40000"/>
                    <a:lumOff val="60000"/>
                  </a:schemeClr>
                </a:solidFill>
              </a:rPr>
              <a:t> </a:t>
            </a:r>
            <a:r>
              <a:rPr lang="de-DE" b="1" dirty="0" err="1">
                <a:solidFill>
                  <a:schemeClr val="accent1">
                    <a:lumMod val="40000"/>
                    <a:lumOff val="60000"/>
                  </a:schemeClr>
                </a:solidFill>
              </a:rPr>
              <a:t>the</a:t>
            </a:r>
            <a:r>
              <a:rPr lang="de-DE" b="1" dirty="0">
                <a:solidFill>
                  <a:schemeClr val="accent1">
                    <a:lumMod val="40000"/>
                    <a:lumOff val="60000"/>
                  </a:schemeClr>
                </a:solidFill>
              </a:rPr>
              <a:t> 10 Watt Modules </a:t>
            </a:r>
            <a:r>
              <a:rPr lang="de-DE" b="1" dirty="0" err="1">
                <a:solidFill>
                  <a:schemeClr val="accent1">
                    <a:lumMod val="40000"/>
                    <a:lumOff val="60000"/>
                  </a:schemeClr>
                </a:solidFill>
              </a:rPr>
              <a:t>to</a:t>
            </a:r>
            <a:r>
              <a:rPr lang="de-DE" b="1" dirty="0">
                <a:solidFill>
                  <a:schemeClr val="accent1">
                    <a:lumMod val="40000"/>
                    <a:lumOff val="60000"/>
                  </a:schemeClr>
                </a:solidFill>
              </a:rPr>
              <a:t> </a:t>
            </a:r>
            <a:r>
              <a:rPr lang="de-DE" b="1" dirty="0" err="1">
                <a:solidFill>
                  <a:schemeClr val="accent1">
                    <a:lumMod val="40000"/>
                    <a:lumOff val="60000"/>
                  </a:schemeClr>
                </a:solidFill>
              </a:rPr>
              <a:t>customers</a:t>
            </a:r>
            <a:r>
              <a:rPr lang="de-DE" b="1" dirty="0">
                <a:solidFill>
                  <a:schemeClr val="accent1">
                    <a:lumMod val="40000"/>
                    <a:lumOff val="60000"/>
                  </a:schemeClr>
                </a:solidFill>
              </a:rPr>
              <a:t> </a:t>
            </a:r>
            <a:r>
              <a:rPr lang="de-DE" b="1" dirty="0" err="1">
                <a:solidFill>
                  <a:schemeClr val="accent1">
                    <a:lumMod val="40000"/>
                    <a:lumOff val="60000"/>
                  </a:schemeClr>
                </a:solidFill>
              </a:rPr>
              <a:t>for</a:t>
            </a:r>
            <a:r>
              <a:rPr lang="de-DE" b="1" dirty="0">
                <a:solidFill>
                  <a:schemeClr val="accent1">
                    <a:lumMod val="40000"/>
                    <a:lumOff val="60000"/>
                  </a:schemeClr>
                </a:solidFill>
              </a:rPr>
              <a:t> </a:t>
            </a:r>
            <a:r>
              <a:rPr lang="de-DE" b="1" dirty="0" err="1">
                <a:solidFill>
                  <a:schemeClr val="accent1">
                    <a:lumMod val="40000"/>
                    <a:lumOff val="60000"/>
                  </a:schemeClr>
                </a:solidFill>
              </a:rPr>
              <a:t>charging</a:t>
            </a:r>
            <a:r>
              <a:rPr lang="de-DE" b="1" dirty="0">
                <a:solidFill>
                  <a:schemeClr val="accent1">
                    <a:lumMod val="40000"/>
                    <a:lumOff val="60000"/>
                  </a:schemeClr>
                </a:solidFill>
              </a:rPr>
              <a:t> </a:t>
            </a:r>
            <a:r>
              <a:rPr lang="de-DE" b="1" dirty="0" err="1">
                <a:solidFill>
                  <a:schemeClr val="accent1">
                    <a:lumMod val="40000"/>
                    <a:lumOff val="60000"/>
                  </a:schemeClr>
                </a:solidFill>
              </a:rPr>
              <a:t>Phones</a:t>
            </a:r>
            <a:endParaRPr lang="de-DE" b="1" dirty="0">
              <a:solidFill>
                <a:schemeClr val="accent1">
                  <a:lumMod val="40000"/>
                  <a:lumOff val="60000"/>
                </a:schemeClr>
              </a:solidFill>
            </a:endParaRPr>
          </a:p>
          <a:p>
            <a:pPr marL="285750" indent="-285750">
              <a:lnSpc>
                <a:spcPts val="2600"/>
              </a:lnSpc>
              <a:spcBef>
                <a:spcPts val="600"/>
              </a:spcBef>
              <a:buFontTx/>
              <a:buChar char="-"/>
            </a:pPr>
            <a:endParaRPr lang="en-UG" b="1" dirty="0">
              <a:solidFill>
                <a:schemeClr val="accent1">
                  <a:lumMod val="40000"/>
                  <a:lumOff val="60000"/>
                </a:schemeClr>
              </a:solidFill>
            </a:endParaRPr>
          </a:p>
        </p:txBody>
      </p:sp>
      <p:pic>
        <p:nvPicPr>
          <p:cNvPr id="13" name="Grafik 12">
            <a:extLst>
              <a:ext uri="{FF2B5EF4-FFF2-40B4-BE49-F238E27FC236}">
                <a16:creationId xmlns:a16="http://schemas.microsoft.com/office/drawing/2014/main" id="{033BB051-0C67-6F81-8257-C5BA1AAB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06" y="4237159"/>
            <a:ext cx="1739126" cy="2318835"/>
          </a:xfrm>
          <a:prstGeom prst="rect">
            <a:avLst/>
          </a:prstGeom>
        </p:spPr>
      </p:pic>
      <p:pic>
        <p:nvPicPr>
          <p:cNvPr id="16" name="Grafik 15">
            <a:extLst>
              <a:ext uri="{FF2B5EF4-FFF2-40B4-BE49-F238E27FC236}">
                <a16:creationId xmlns:a16="http://schemas.microsoft.com/office/drawing/2014/main" id="{73241C71-FE12-4D8A-5A2F-1DCF30385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115" y="4237160"/>
            <a:ext cx="1739126" cy="2318835"/>
          </a:xfrm>
          <a:prstGeom prst="rect">
            <a:avLst/>
          </a:prstGeom>
        </p:spPr>
      </p:pic>
      <p:pic>
        <p:nvPicPr>
          <p:cNvPr id="28" name="Grafik 27">
            <a:extLst>
              <a:ext uri="{FF2B5EF4-FFF2-40B4-BE49-F238E27FC236}">
                <a16:creationId xmlns:a16="http://schemas.microsoft.com/office/drawing/2014/main" id="{253FC7CE-A307-ECE8-E457-602D8DFE7C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779" y="4237161"/>
            <a:ext cx="1739126" cy="2318835"/>
          </a:xfrm>
          <a:prstGeom prst="rect">
            <a:avLst/>
          </a:prstGeom>
        </p:spPr>
      </p:pic>
      <p:pic>
        <p:nvPicPr>
          <p:cNvPr id="30" name="Grafik 29">
            <a:extLst>
              <a:ext uri="{FF2B5EF4-FFF2-40B4-BE49-F238E27FC236}">
                <a16:creationId xmlns:a16="http://schemas.microsoft.com/office/drawing/2014/main" id="{E933C5DF-431C-3E55-49CA-807FA68040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7606" y="4237161"/>
            <a:ext cx="1739126" cy="2318835"/>
          </a:xfrm>
          <a:prstGeom prst="rect">
            <a:avLst/>
          </a:prstGeom>
        </p:spPr>
      </p:pic>
    </p:spTree>
    <p:extLst>
      <p:ext uri="{BB962C8B-B14F-4D97-AF65-F5344CB8AC3E}">
        <p14:creationId xmlns:p14="http://schemas.microsoft.com/office/powerpoint/2010/main" val="229720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42F2F-4675-B680-8BF5-7DCAB1633C70}"/>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C8FCA39E-3982-2F21-7173-45F0B3ED311B}"/>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7CE32879-794C-9403-489C-023801E16085}"/>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2" name="Textfeld 1">
            <a:extLst>
              <a:ext uri="{FF2B5EF4-FFF2-40B4-BE49-F238E27FC236}">
                <a16:creationId xmlns:a16="http://schemas.microsoft.com/office/drawing/2014/main" id="{87690B5B-B477-1CF6-6F9D-9641CA97623E}"/>
              </a:ext>
            </a:extLst>
          </p:cNvPr>
          <p:cNvSpPr txBox="1"/>
          <p:nvPr/>
        </p:nvSpPr>
        <p:spPr>
          <a:xfrm>
            <a:off x="364055" y="1180392"/>
            <a:ext cx="10164992" cy="2729402"/>
          </a:xfrm>
          <a:prstGeom prst="rect">
            <a:avLst/>
          </a:prstGeom>
          <a:noFill/>
        </p:spPr>
        <p:txBody>
          <a:bodyPr wrap="square">
            <a:spAutoFit/>
          </a:bodyPr>
          <a:lstStyle/>
          <a:p>
            <a:pPr>
              <a:lnSpc>
                <a:spcPts val="2600"/>
              </a:lnSpc>
            </a:pPr>
            <a:endParaRPr lang="en-US" sz="2400" b="1" dirty="0">
              <a:solidFill>
                <a:schemeClr val="bg1"/>
              </a:solidFill>
              <a:latin typeface="Arial Unicode MS"/>
            </a:endParaRPr>
          </a:p>
          <a:p>
            <a:pPr>
              <a:lnSpc>
                <a:spcPts val="2600"/>
              </a:lnSpc>
            </a:pPr>
            <a:r>
              <a:rPr lang="en-US" sz="2400" b="1" dirty="0">
                <a:solidFill>
                  <a:srgbClr val="FFC000"/>
                </a:solidFill>
                <a:latin typeface="Arial Unicode MS"/>
              </a:rPr>
              <a:t>Next Developments: II. PV Systems for </a:t>
            </a:r>
            <a:r>
              <a:rPr lang="en-US" sz="2400" b="1" dirty="0" err="1">
                <a:solidFill>
                  <a:srgbClr val="FFC000"/>
                </a:solidFill>
                <a:latin typeface="Arial Unicode MS"/>
              </a:rPr>
              <a:t>Heathscenters</a:t>
            </a:r>
            <a:r>
              <a:rPr lang="en-US" sz="2400" b="1" dirty="0">
                <a:solidFill>
                  <a:srgbClr val="FFC000"/>
                </a:solidFill>
                <a:latin typeface="Arial Unicode MS"/>
              </a:rPr>
              <a:t> and Schools</a:t>
            </a:r>
          </a:p>
          <a:p>
            <a:pPr>
              <a:lnSpc>
                <a:spcPts val="2600"/>
              </a:lnSpc>
            </a:pPr>
            <a:endParaRPr lang="en-US" b="1" dirty="0">
              <a:solidFill>
                <a:schemeClr val="accent1">
                  <a:lumMod val="40000"/>
                  <a:lumOff val="60000"/>
                </a:schemeClr>
              </a:solidFill>
              <a:effectLst/>
            </a:endParaRPr>
          </a:p>
          <a:p>
            <a:pPr>
              <a:lnSpc>
                <a:spcPts val="2600"/>
              </a:lnSpc>
            </a:pPr>
            <a:r>
              <a:rPr lang="en-US" b="1" dirty="0">
                <a:solidFill>
                  <a:schemeClr val="accent1">
                    <a:lumMod val="40000"/>
                    <a:lumOff val="60000"/>
                  </a:schemeClr>
                </a:solidFill>
                <a:effectLst/>
              </a:rPr>
              <a:t>-   Work with the UECCC project to power more businesses</a:t>
            </a:r>
          </a:p>
          <a:p>
            <a:pPr marL="285750" indent="-285750">
              <a:lnSpc>
                <a:spcPts val="2600"/>
              </a:lnSpc>
              <a:buFontTx/>
              <a:buChar char="-"/>
            </a:pPr>
            <a:r>
              <a:rPr lang="en-US" b="1" dirty="0" err="1">
                <a:solidFill>
                  <a:schemeClr val="accent1">
                    <a:lumMod val="40000"/>
                    <a:lumOff val="60000"/>
                  </a:schemeClr>
                </a:solidFill>
                <a:effectLst/>
              </a:rPr>
              <a:t>Healthcentres</a:t>
            </a:r>
            <a:r>
              <a:rPr lang="en-US" b="1" dirty="0">
                <a:solidFill>
                  <a:schemeClr val="accent1">
                    <a:lumMod val="40000"/>
                    <a:lumOff val="60000"/>
                  </a:schemeClr>
                </a:solidFill>
                <a:effectLst/>
              </a:rPr>
              <a:t> and Schools with Productive Use of Energy Solar Products like Solar </a:t>
            </a:r>
          </a:p>
          <a:p>
            <a:pPr>
              <a:lnSpc>
                <a:spcPts val="2600"/>
              </a:lnSpc>
            </a:pPr>
            <a:r>
              <a:rPr lang="en-US" b="1" dirty="0">
                <a:solidFill>
                  <a:schemeClr val="accent1">
                    <a:lumMod val="40000"/>
                    <a:lumOff val="60000"/>
                  </a:schemeClr>
                </a:solidFill>
              </a:rPr>
              <a:t>    </a:t>
            </a:r>
            <a:r>
              <a:rPr lang="en-US" b="1" dirty="0">
                <a:solidFill>
                  <a:schemeClr val="accent1">
                    <a:lumMod val="40000"/>
                    <a:lumOff val="60000"/>
                  </a:schemeClr>
                </a:solidFill>
                <a:effectLst/>
              </a:rPr>
              <a:t>Freezers and AC Solar School Systems. </a:t>
            </a:r>
          </a:p>
          <a:p>
            <a:pPr marL="285750" indent="-285750">
              <a:lnSpc>
                <a:spcPts val="2600"/>
              </a:lnSpc>
              <a:buFontTx/>
              <a:buChar char="-"/>
            </a:pPr>
            <a:r>
              <a:rPr lang="en-US" b="1" dirty="0">
                <a:solidFill>
                  <a:schemeClr val="accent1">
                    <a:lumMod val="40000"/>
                    <a:lumOff val="60000"/>
                  </a:schemeClr>
                </a:solidFill>
                <a:effectLst/>
              </a:rPr>
              <a:t>We are inviting a suitable partner for Inventory Financing to power this next step of   </a:t>
            </a:r>
          </a:p>
          <a:p>
            <a:pPr>
              <a:lnSpc>
                <a:spcPts val="2600"/>
              </a:lnSpc>
            </a:pPr>
            <a:r>
              <a:rPr lang="en-US" b="1" dirty="0">
                <a:solidFill>
                  <a:schemeClr val="accent1">
                    <a:lumMod val="40000"/>
                    <a:lumOff val="60000"/>
                  </a:schemeClr>
                </a:solidFill>
              </a:rPr>
              <a:t>    P</a:t>
            </a:r>
            <a:r>
              <a:rPr lang="en-US" b="1" dirty="0">
                <a:solidFill>
                  <a:schemeClr val="accent1">
                    <a:lumMod val="40000"/>
                    <a:lumOff val="60000"/>
                  </a:schemeClr>
                </a:solidFill>
                <a:effectLst/>
              </a:rPr>
              <a:t>roductive Use of Solar Energy . </a:t>
            </a:r>
            <a:endParaRPr lang="en-UG" b="1" dirty="0">
              <a:solidFill>
                <a:schemeClr val="accent1">
                  <a:lumMod val="40000"/>
                  <a:lumOff val="60000"/>
                </a:schemeClr>
              </a:solidFill>
            </a:endParaRPr>
          </a:p>
        </p:txBody>
      </p:sp>
      <p:pic>
        <p:nvPicPr>
          <p:cNvPr id="25" name="Picture 24">
            <a:extLst>
              <a:ext uri="{FF2B5EF4-FFF2-40B4-BE49-F238E27FC236}">
                <a16:creationId xmlns:a16="http://schemas.microsoft.com/office/drawing/2014/main" id="{03068D0E-50D6-9DF8-7E72-190FD7D2B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64" y="4278249"/>
            <a:ext cx="1932726" cy="1932726"/>
          </a:xfrm>
          <a:prstGeom prst="rect">
            <a:avLst/>
          </a:prstGeom>
        </p:spPr>
      </p:pic>
      <p:pic>
        <p:nvPicPr>
          <p:cNvPr id="10" name="Picture 9">
            <a:extLst>
              <a:ext uri="{FF2B5EF4-FFF2-40B4-BE49-F238E27FC236}">
                <a16:creationId xmlns:a16="http://schemas.microsoft.com/office/drawing/2014/main" id="{7BAB2320-AD7C-5D9B-F79F-F3C93DFE5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524" y="4278249"/>
            <a:ext cx="2579656" cy="1932726"/>
          </a:xfrm>
          <a:prstGeom prst="rect">
            <a:avLst/>
          </a:prstGeom>
        </p:spPr>
      </p:pic>
      <p:pic>
        <p:nvPicPr>
          <p:cNvPr id="9" name="Grafik 8">
            <a:extLst>
              <a:ext uri="{FF2B5EF4-FFF2-40B4-BE49-F238E27FC236}">
                <a16:creationId xmlns:a16="http://schemas.microsoft.com/office/drawing/2014/main" id="{2A454B0A-9921-CF54-9DCB-124ECF640017}"/>
              </a:ext>
            </a:extLst>
          </p:cNvPr>
          <p:cNvPicPr>
            <a:picLocks noChangeAspect="1"/>
          </p:cNvPicPr>
          <p:nvPr/>
        </p:nvPicPr>
        <p:blipFill>
          <a:blip r:embed="rId5"/>
          <a:stretch>
            <a:fillRect/>
          </a:stretch>
        </p:blipFill>
        <p:spPr>
          <a:xfrm>
            <a:off x="8111905" y="4278249"/>
            <a:ext cx="2159611" cy="1932726"/>
          </a:xfrm>
          <a:prstGeom prst="rect">
            <a:avLst/>
          </a:prstGeom>
        </p:spPr>
      </p:pic>
      <p:pic>
        <p:nvPicPr>
          <p:cNvPr id="12" name="Grafik 11">
            <a:extLst>
              <a:ext uri="{FF2B5EF4-FFF2-40B4-BE49-F238E27FC236}">
                <a16:creationId xmlns:a16="http://schemas.microsoft.com/office/drawing/2014/main" id="{66D7E8B0-5DFD-E163-1FF2-F02716E99BAB}"/>
              </a:ext>
            </a:extLst>
          </p:cNvPr>
          <p:cNvPicPr>
            <a:picLocks noChangeAspect="1"/>
          </p:cNvPicPr>
          <p:nvPr/>
        </p:nvPicPr>
        <p:blipFill>
          <a:blip r:embed="rId6"/>
          <a:stretch>
            <a:fillRect/>
          </a:stretch>
        </p:blipFill>
        <p:spPr>
          <a:xfrm>
            <a:off x="5847769" y="4278249"/>
            <a:ext cx="1982539" cy="1932726"/>
          </a:xfrm>
          <a:prstGeom prst="rect">
            <a:avLst/>
          </a:prstGeom>
        </p:spPr>
      </p:pic>
    </p:spTree>
    <p:extLst>
      <p:ext uri="{BB962C8B-B14F-4D97-AF65-F5344CB8AC3E}">
        <p14:creationId xmlns:p14="http://schemas.microsoft.com/office/powerpoint/2010/main" val="4275131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2" name="Rectangle 9">
            <a:extLst>
              <a:ext uri="{FF2B5EF4-FFF2-40B4-BE49-F238E27FC236}">
                <a16:creationId xmlns:a16="http://schemas.microsoft.com/office/drawing/2014/main" id="{58AD2B24-C1D1-3AC0-5668-6C309A3A55A3}"/>
              </a:ext>
            </a:extLst>
          </p:cNvPr>
          <p:cNvSpPr/>
          <p:nvPr/>
        </p:nvSpPr>
        <p:spPr>
          <a:xfrm>
            <a:off x="562903" y="1385350"/>
            <a:ext cx="11279691" cy="1780424"/>
          </a:xfrm>
          <a:prstGeom prst="rect">
            <a:avLst/>
          </a:prstGeom>
        </p:spPr>
        <p:txBody>
          <a:bodyPr wrap="square">
            <a:spAutoFit/>
          </a:bodyPr>
          <a:lstStyle/>
          <a:p>
            <a:pPr algn="just">
              <a:lnSpc>
                <a:spcPts val="2800"/>
              </a:lnSpc>
            </a:pPr>
            <a:r>
              <a:rPr lang="en-US" sz="2000" b="1" dirty="0">
                <a:solidFill>
                  <a:srgbClr val="FFC000"/>
                </a:solidFill>
              </a:rPr>
              <a:t>“We as LUK Solar Ltd. believes in a basis of trust for any kind of business. We want to make Solar Light available for EVERYONE in Uganda.” </a:t>
            </a:r>
            <a:endParaRPr lang="en-GB" b="1" dirty="0">
              <a:solidFill>
                <a:srgbClr val="FFC000"/>
              </a:solidFill>
            </a:endParaRPr>
          </a:p>
          <a:p>
            <a:pPr>
              <a:lnSpc>
                <a:spcPts val="2600"/>
              </a:lnSpc>
            </a:pPr>
            <a:r>
              <a:rPr lang="en-GB" b="1" dirty="0"/>
              <a:t>									</a:t>
            </a:r>
            <a:r>
              <a:rPr lang="en-GB" b="1" i="1" dirty="0"/>
              <a:t>								</a:t>
            </a:r>
          </a:p>
          <a:p>
            <a:pPr>
              <a:lnSpc>
                <a:spcPts val="2600"/>
              </a:lnSpc>
            </a:pPr>
            <a:r>
              <a:rPr lang="en-GB" b="1" dirty="0">
                <a:solidFill>
                  <a:schemeClr val="accent1">
                    <a:lumMod val="40000"/>
                    <a:lumOff val="60000"/>
                  </a:schemeClr>
                </a:solidFill>
              </a:rPr>
              <a:t>Dipl. Ing. (FH) Kurt Zügner </a:t>
            </a:r>
            <a:r>
              <a:rPr lang="en-GB" dirty="0">
                <a:solidFill>
                  <a:schemeClr val="accent1">
                    <a:lumMod val="40000"/>
                    <a:lumOff val="60000"/>
                  </a:schemeClr>
                </a:solidFill>
              </a:rPr>
              <a:t>	</a:t>
            </a:r>
            <a:r>
              <a:rPr lang="en-GB" dirty="0"/>
              <a:t>	    </a:t>
            </a:r>
            <a:r>
              <a:rPr lang="de-DE" dirty="0">
                <a:solidFill>
                  <a:schemeClr val="accent1">
                    <a:lumMod val="40000"/>
                    <a:lumOff val="60000"/>
                  </a:schemeClr>
                </a:solidFill>
              </a:rPr>
              <a:t>Judo Kigozi					E-Mail:         </a:t>
            </a:r>
            <a:r>
              <a:rPr lang="de-DE" dirty="0">
                <a:solidFill>
                  <a:schemeClr val="accent1">
                    <a:lumMod val="40000"/>
                    <a:lumOff val="60000"/>
                  </a:schemeClr>
                </a:solidFill>
                <a:hlinkClick r:id="rId3">
                  <a:extLst>
                    <a:ext uri="{A12FA001-AC4F-418D-AE19-62706E023703}">
                      <ahyp:hlinkClr xmlns:ahyp="http://schemas.microsoft.com/office/drawing/2018/hyperlinkcolor" val="tx"/>
                    </a:ext>
                  </a:extLst>
                </a:hlinkClick>
              </a:rPr>
              <a:t>info@luk-solar.com</a:t>
            </a:r>
            <a:endParaRPr lang="de-DE" dirty="0">
              <a:solidFill>
                <a:schemeClr val="accent1">
                  <a:lumMod val="40000"/>
                  <a:lumOff val="60000"/>
                </a:schemeClr>
              </a:solidFill>
            </a:endParaRPr>
          </a:p>
          <a:p>
            <a:pPr>
              <a:lnSpc>
                <a:spcPts val="2600"/>
              </a:lnSpc>
            </a:pPr>
            <a:r>
              <a:rPr lang="de-DE" dirty="0">
                <a:solidFill>
                  <a:schemeClr val="accent1">
                    <a:lumMod val="40000"/>
                    <a:lumOff val="60000"/>
                  </a:schemeClr>
                </a:solidFill>
              </a:rPr>
              <a:t>			                                   								</a:t>
            </a:r>
            <a:r>
              <a:rPr lang="de-DE" dirty="0" err="1">
                <a:solidFill>
                  <a:schemeClr val="accent1">
                    <a:lumMod val="40000"/>
                    <a:lumOff val="60000"/>
                  </a:schemeClr>
                </a:solidFill>
              </a:rPr>
              <a:t>homepage</a:t>
            </a:r>
            <a:r>
              <a:rPr lang="de-DE" dirty="0">
                <a:solidFill>
                  <a:schemeClr val="accent1">
                    <a:lumMod val="40000"/>
                    <a:lumOff val="60000"/>
                  </a:schemeClr>
                </a:solidFill>
              </a:rPr>
              <a:t>:   </a:t>
            </a:r>
            <a:r>
              <a:rPr lang="de-DE" dirty="0">
                <a:solidFill>
                  <a:schemeClr val="accent1">
                    <a:lumMod val="40000"/>
                    <a:lumOff val="60000"/>
                  </a:schemeClr>
                </a:solidFill>
                <a:hlinkClick r:id="rId4">
                  <a:extLst>
                    <a:ext uri="{A12FA001-AC4F-418D-AE19-62706E023703}">
                      <ahyp:hlinkClr xmlns:ahyp="http://schemas.microsoft.com/office/drawing/2018/hyperlinkcolor" val="tx"/>
                    </a:ext>
                  </a:extLst>
                </a:hlinkClick>
              </a:rPr>
              <a:t>www.luk-solar.com</a:t>
            </a:r>
            <a:endParaRPr lang="de-DE" dirty="0">
              <a:solidFill>
                <a:schemeClr val="accent1">
                  <a:lumMod val="40000"/>
                  <a:lumOff val="60000"/>
                </a:schemeClr>
              </a:solidFill>
            </a:endParaRPr>
          </a:p>
        </p:txBody>
      </p:sp>
      <p:pic>
        <p:nvPicPr>
          <p:cNvPr id="5" name="Grafik 4">
            <a:extLst>
              <a:ext uri="{FF2B5EF4-FFF2-40B4-BE49-F238E27FC236}">
                <a16:creationId xmlns:a16="http://schemas.microsoft.com/office/drawing/2014/main" id="{627B78FF-AF31-5C6E-BEB1-4F5C383FD3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728" y="3481799"/>
            <a:ext cx="2043250" cy="2731926"/>
          </a:xfrm>
          <a:prstGeom prst="rect">
            <a:avLst/>
          </a:prstGeom>
        </p:spPr>
      </p:pic>
      <p:pic>
        <p:nvPicPr>
          <p:cNvPr id="11" name="Grafik 10">
            <a:extLst>
              <a:ext uri="{FF2B5EF4-FFF2-40B4-BE49-F238E27FC236}">
                <a16:creationId xmlns:a16="http://schemas.microsoft.com/office/drawing/2014/main" id="{D8C917A2-E68A-D6ED-682F-7F09A01259E1}"/>
              </a:ext>
            </a:extLst>
          </p:cNvPr>
          <p:cNvPicPr>
            <a:picLocks noChangeAspect="1"/>
          </p:cNvPicPr>
          <p:nvPr/>
        </p:nvPicPr>
        <p:blipFill>
          <a:blip r:embed="rId6"/>
          <a:stretch>
            <a:fillRect/>
          </a:stretch>
        </p:blipFill>
        <p:spPr>
          <a:xfrm>
            <a:off x="4409436" y="3494129"/>
            <a:ext cx="2749647" cy="2719596"/>
          </a:xfrm>
          <a:prstGeom prst="rect">
            <a:avLst/>
          </a:prstGeom>
        </p:spPr>
      </p:pic>
    </p:spTree>
    <p:extLst>
      <p:ext uri="{BB962C8B-B14F-4D97-AF65-F5344CB8AC3E}">
        <p14:creationId xmlns:p14="http://schemas.microsoft.com/office/powerpoint/2010/main" val="3414077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pic>
        <p:nvPicPr>
          <p:cNvPr id="2" name="Picture 6">
            <a:extLst>
              <a:ext uri="{FF2B5EF4-FFF2-40B4-BE49-F238E27FC236}">
                <a16:creationId xmlns:a16="http://schemas.microsoft.com/office/drawing/2014/main" id="{54BC5B71-FE6E-8B23-9BE2-D81021763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4670" y="1989644"/>
            <a:ext cx="1557231" cy="2023348"/>
          </a:xfrm>
          <a:prstGeom prst="rect">
            <a:avLst/>
          </a:prstGeom>
        </p:spPr>
      </p:pic>
      <p:pic>
        <p:nvPicPr>
          <p:cNvPr id="3" name="Picture 9">
            <a:extLst>
              <a:ext uri="{FF2B5EF4-FFF2-40B4-BE49-F238E27FC236}">
                <a16:creationId xmlns:a16="http://schemas.microsoft.com/office/drawing/2014/main" id="{057CFE0B-8263-D1F2-1CD0-10E0178C2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61547" y="1989643"/>
            <a:ext cx="2018057" cy="2018057"/>
          </a:xfrm>
          <a:prstGeom prst="rect">
            <a:avLst/>
          </a:prstGeom>
        </p:spPr>
      </p:pic>
      <p:pic>
        <p:nvPicPr>
          <p:cNvPr id="4" name="Picture 11">
            <a:extLst>
              <a:ext uri="{FF2B5EF4-FFF2-40B4-BE49-F238E27FC236}">
                <a16:creationId xmlns:a16="http://schemas.microsoft.com/office/drawing/2014/main" id="{227C39AC-89CC-0F75-81B6-7F8B9410F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95181" y="1982659"/>
            <a:ext cx="2018056" cy="2018056"/>
          </a:xfrm>
          <a:prstGeom prst="rect">
            <a:avLst/>
          </a:prstGeom>
        </p:spPr>
      </p:pic>
      <p:pic>
        <p:nvPicPr>
          <p:cNvPr id="7" name="Picture 2">
            <a:extLst>
              <a:ext uri="{FF2B5EF4-FFF2-40B4-BE49-F238E27FC236}">
                <a16:creationId xmlns:a16="http://schemas.microsoft.com/office/drawing/2014/main" id="{442C7EE8-823D-572E-D3EC-760F79F782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949" y="1989643"/>
            <a:ext cx="1971565" cy="20040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7EEA9D0B-7788-B027-E603-71294AC11A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4573" y="1982659"/>
            <a:ext cx="1484097" cy="2011072"/>
          </a:xfrm>
          <a:prstGeom prst="rect">
            <a:avLst/>
          </a:prstGeom>
        </p:spPr>
      </p:pic>
      <p:sp>
        <p:nvSpPr>
          <p:cNvPr id="12" name="Textfeld 11">
            <a:extLst>
              <a:ext uri="{FF2B5EF4-FFF2-40B4-BE49-F238E27FC236}">
                <a16:creationId xmlns:a16="http://schemas.microsoft.com/office/drawing/2014/main" id="{20F1FE74-D0CC-7AA7-E013-96C1D8AD62E9}"/>
              </a:ext>
            </a:extLst>
          </p:cNvPr>
          <p:cNvSpPr txBox="1"/>
          <p:nvPr/>
        </p:nvSpPr>
        <p:spPr>
          <a:xfrm>
            <a:off x="1981901" y="5359307"/>
            <a:ext cx="8692280" cy="830997"/>
          </a:xfrm>
          <a:prstGeom prst="rect">
            <a:avLst/>
          </a:prstGeom>
          <a:noFill/>
        </p:spPr>
        <p:txBody>
          <a:bodyPr wrap="square">
            <a:spAutoFit/>
          </a:bodyPr>
          <a:lstStyle/>
          <a:p>
            <a:pPr algn="ctr"/>
            <a:r>
              <a:rPr lang="en-UG" sz="2400" b="1" dirty="0">
                <a:solidFill>
                  <a:schemeClr val="bg1"/>
                </a:solidFill>
                <a:latin typeface="Arial Unicode MS"/>
              </a:rPr>
              <a:t>Some of Our Support Team and Solar Sales Technicians (Solar Scouts</a:t>
            </a:r>
            <a:r>
              <a:rPr lang="de-DE" sz="2000" b="1" dirty="0">
                <a:solidFill>
                  <a:schemeClr val="bg1"/>
                </a:solidFill>
              </a:rPr>
              <a:t>)</a:t>
            </a:r>
          </a:p>
        </p:txBody>
      </p:sp>
      <p:sp>
        <p:nvSpPr>
          <p:cNvPr id="14" name="Textfeld 13">
            <a:extLst>
              <a:ext uri="{FF2B5EF4-FFF2-40B4-BE49-F238E27FC236}">
                <a16:creationId xmlns:a16="http://schemas.microsoft.com/office/drawing/2014/main" id="{6EBF0333-ED9A-C2DC-BF48-55E4002364B7}"/>
              </a:ext>
            </a:extLst>
          </p:cNvPr>
          <p:cNvSpPr txBox="1"/>
          <p:nvPr/>
        </p:nvSpPr>
        <p:spPr>
          <a:xfrm>
            <a:off x="81866" y="4007700"/>
            <a:ext cx="2242838" cy="923330"/>
          </a:xfrm>
          <a:prstGeom prst="rect">
            <a:avLst/>
          </a:prstGeom>
          <a:noFill/>
        </p:spPr>
        <p:txBody>
          <a:bodyPr wrap="square">
            <a:spAutoFit/>
          </a:bodyPr>
          <a:lstStyle/>
          <a:p>
            <a:pPr algn="ctr"/>
            <a:r>
              <a:rPr lang="en-UG" dirty="0">
                <a:solidFill>
                  <a:schemeClr val="accent2">
                    <a:lumMod val="40000"/>
                    <a:lumOff val="60000"/>
                  </a:schemeClr>
                </a:solidFill>
              </a:rPr>
              <a:t>Jude</a:t>
            </a:r>
            <a:r>
              <a:rPr lang="de-DE" dirty="0">
                <a:solidFill>
                  <a:schemeClr val="accent2">
                    <a:lumMod val="40000"/>
                    <a:lumOff val="60000"/>
                  </a:schemeClr>
                </a:solidFill>
              </a:rPr>
              <a:t> </a:t>
            </a:r>
            <a:r>
              <a:rPr lang="de-DE" dirty="0" err="1">
                <a:solidFill>
                  <a:schemeClr val="accent2">
                    <a:lumMod val="40000"/>
                    <a:lumOff val="60000"/>
                  </a:schemeClr>
                </a:solidFill>
              </a:rPr>
              <a:t>Kigozi</a:t>
            </a:r>
            <a:endParaRPr lang="de-DE" dirty="0">
              <a:solidFill>
                <a:schemeClr val="accent2">
                  <a:lumMod val="40000"/>
                  <a:lumOff val="60000"/>
                </a:schemeClr>
              </a:solidFill>
            </a:endParaRPr>
          </a:p>
          <a:p>
            <a:pPr algn="ctr"/>
            <a:r>
              <a:rPr lang="de-DE" dirty="0">
                <a:solidFill>
                  <a:schemeClr val="accent2">
                    <a:lumMod val="40000"/>
                    <a:lumOff val="60000"/>
                  </a:schemeClr>
                </a:solidFill>
              </a:rPr>
              <a:t>Kampala</a:t>
            </a:r>
          </a:p>
          <a:p>
            <a:pPr algn="ctr"/>
            <a:r>
              <a:rPr lang="de-DE" dirty="0">
                <a:solidFill>
                  <a:schemeClr val="accent2">
                    <a:lumMod val="40000"/>
                    <a:lumOff val="60000"/>
                  </a:schemeClr>
                </a:solidFill>
              </a:rPr>
              <a:t>Managing </a:t>
            </a:r>
            <a:r>
              <a:rPr lang="de-DE" dirty="0" err="1">
                <a:solidFill>
                  <a:schemeClr val="accent2">
                    <a:lumMod val="40000"/>
                    <a:lumOff val="60000"/>
                  </a:schemeClr>
                </a:solidFill>
              </a:rPr>
              <a:t>Director</a:t>
            </a:r>
            <a:endParaRPr lang="de-DE" dirty="0">
              <a:solidFill>
                <a:schemeClr val="accent2">
                  <a:lumMod val="40000"/>
                  <a:lumOff val="60000"/>
                </a:schemeClr>
              </a:solidFill>
            </a:endParaRPr>
          </a:p>
        </p:txBody>
      </p:sp>
      <p:sp>
        <p:nvSpPr>
          <p:cNvPr id="15" name="Textfeld 14">
            <a:extLst>
              <a:ext uri="{FF2B5EF4-FFF2-40B4-BE49-F238E27FC236}">
                <a16:creationId xmlns:a16="http://schemas.microsoft.com/office/drawing/2014/main" id="{9E5DC66A-3AFE-A43A-78EA-6E87951EC84E}"/>
              </a:ext>
            </a:extLst>
          </p:cNvPr>
          <p:cNvSpPr txBox="1"/>
          <p:nvPr/>
        </p:nvSpPr>
        <p:spPr>
          <a:xfrm>
            <a:off x="2667508" y="4000715"/>
            <a:ext cx="1745910" cy="646331"/>
          </a:xfrm>
          <a:prstGeom prst="rect">
            <a:avLst/>
          </a:prstGeom>
          <a:noFill/>
        </p:spPr>
        <p:txBody>
          <a:bodyPr wrap="square">
            <a:spAutoFit/>
          </a:bodyPr>
          <a:lstStyle/>
          <a:p>
            <a:pPr algn="ctr"/>
            <a:r>
              <a:rPr lang="de-DE" dirty="0">
                <a:solidFill>
                  <a:schemeClr val="accent2">
                    <a:lumMod val="40000"/>
                    <a:lumOff val="60000"/>
                  </a:schemeClr>
                </a:solidFill>
              </a:rPr>
              <a:t>Brenda</a:t>
            </a:r>
          </a:p>
          <a:p>
            <a:pPr algn="ctr"/>
            <a:r>
              <a:rPr lang="de-DE" dirty="0" err="1">
                <a:solidFill>
                  <a:schemeClr val="accent2">
                    <a:lumMod val="40000"/>
                    <a:lumOff val="60000"/>
                  </a:schemeClr>
                </a:solidFill>
              </a:rPr>
              <a:t>Aleptong</a:t>
            </a:r>
            <a:r>
              <a:rPr lang="en-UG" dirty="0">
                <a:solidFill>
                  <a:schemeClr val="accent2">
                    <a:lumMod val="40000"/>
                    <a:lumOff val="60000"/>
                  </a:schemeClr>
                </a:solidFill>
              </a:rPr>
              <a:t>	</a:t>
            </a:r>
            <a:endParaRPr lang="en-UG" b="1" dirty="0">
              <a:solidFill>
                <a:schemeClr val="accent2">
                  <a:lumMod val="40000"/>
                  <a:lumOff val="60000"/>
                </a:schemeClr>
              </a:solidFill>
            </a:endParaRPr>
          </a:p>
        </p:txBody>
      </p:sp>
      <p:sp>
        <p:nvSpPr>
          <p:cNvPr id="16" name="Textfeld 15">
            <a:extLst>
              <a:ext uri="{FF2B5EF4-FFF2-40B4-BE49-F238E27FC236}">
                <a16:creationId xmlns:a16="http://schemas.microsoft.com/office/drawing/2014/main" id="{E24056FC-4B97-5AC4-DA67-90600D6EB427}"/>
              </a:ext>
            </a:extLst>
          </p:cNvPr>
          <p:cNvSpPr txBox="1"/>
          <p:nvPr/>
        </p:nvSpPr>
        <p:spPr>
          <a:xfrm>
            <a:off x="5148906" y="4013403"/>
            <a:ext cx="1866761" cy="646331"/>
          </a:xfrm>
          <a:prstGeom prst="rect">
            <a:avLst/>
          </a:prstGeom>
          <a:noFill/>
        </p:spPr>
        <p:txBody>
          <a:bodyPr wrap="square">
            <a:spAutoFit/>
          </a:bodyPr>
          <a:lstStyle/>
          <a:p>
            <a:pPr algn="ctr"/>
            <a:r>
              <a:rPr lang="en-UG" dirty="0">
                <a:solidFill>
                  <a:schemeClr val="accent2">
                    <a:lumMod val="40000"/>
                    <a:lumOff val="60000"/>
                  </a:schemeClr>
                </a:solidFill>
              </a:rPr>
              <a:t>Ju</a:t>
            </a:r>
            <a:r>
              <a:rPr lang="de-DE" dirty="0" err="1">
                <a:solidFill>
                  <a:schemeClr val="accent2">
                    <a:lumMod val="40000"/>
                    <a:lumOff val="60000"/>
                  </a:schemeClr>
                </a:solidFill>
              </a:rPr>
              <a:t>liet</a:t>
            </a:r>
            <a:endParaRPr lang="de-DE" dirty="0">
              <a:solidFill>
                <a:schemeClr val="accent2">
                  <a:lumMod val="40000"/>
                  <a:lumOff val="60000"/>
                </a:schemeClr>
              </a:solidFill>
            </a:endParaRPr>
          </a:p>
          <a:p>
            <a:pPr algn="ctr"/>
            <a:r>
              <a:rPr lang="de-DE" dirty="0" err="1">
                <a:solidFill>
                  <a:schemeClr val="accent2">
                    <a:lumMod val="40000"/>
                    <a:lumOff val="60000"/>
                  </a:schemeClr>
                </a:solidFill>
              </a:rPr>
              <a:t>Mbale</a:t>
            </a:r>
            <a:endParaRPr lang="en-UG" b="1" dirty="0">
              <a:solidFill>
                <a:schemeClr val="accent2">
                  <a:lumMod val="40000"/>
                  <a:lumOff val="60000"/>
                </a:schemeClr>
              </a:solidFill>
            </a:endParaRPr>
          </a:p>
        </p:txBody>
      </p:sp>
      <p:sp>
        <p:nvSpPr>
          <p:cNvPr id="17" name="Textfeld 16">
            <a:extLst>
              <a:ext uri="{FF2B5EF4-FFF2-40B4-BE49-F238E27FC236}">
                <a16:creationId xmlns:a16="http://schemas.microsoft.com/office/drawing/2014/main" id="{B4452D63-0796-5E87-C265-A45D416E6C16}"/>
              </a:ext>
            </a:extLst>
          </p:cNvPr>
          <p:cNvSpPr txBox="1"/>
          <p:nvPr/>
        </p:nvSpPr>
        <p:spPr>
          <a:xfrm>
            <a:off x="7659251" y="4067797"/>
            <a:ext cx="1958886" cy="646331"/>
          </a:xfrm>
          <a:prstGeom prst="rect">
            <a:avLst/>
          </a:prstGeom>
          <a:noFill/>
        </p:spPr>
        <p:txBody>
          <a:bodyPr wrap="square">
            <a:spAutoFit/>
          </a:bodyPr>
          <a:lstStyle/>
          <a:p>
            <a:pPr algn="ctr"/>
            <a:r>
              <a:rPr lang="en-UG" dirty="0">
                <a:solidFill>
                  <a:schemeClr val="accent2">
                    <a:lumMod val="40000"/>
                    <a:lumOff val="60000"/>
                  </a:schemeClr>
                </a:solidFill>
              </a:rPr>
              <a:t>Ju</a:t>
            </a:r>
            <a:r>
              <a:rPr lang="de-DE" dirty="0" err="1">
                <a:solidFill>
                  <a:schemeClr val="accent2">
                    <a:lumMod val="40000"/>
                    <a:lumOff val="60000"/>
                  </a:schemeClr>
                </a:solidFill>
              </a:rPr>
              <a:t>cent</a:t>
            </a:r>
            <a:endParaRPr lang="de-DE" dirty="0">
              <a:solidFill>
                <a:schemeClr val="accent2">
                  <a:lumMod val="40000"/>
                  <a:lumOff val="60000"/>
                </a:schemeClr>
              </a:solidFill>
            </a:endParaRPr>
          </a:p>
          <a:p>
            <a:pPr algn="ctr"/>
            <a:r>
              <a:rPr lang="de-DE" dirty="0" err="1">
                <a:solidFill>
                  <a:schemeClr val="accent2">
                    <a:lumMod val="40000"/>
                    <a:lumOff val="60000"/>
                  </a:schemeClr>
                </a:solidFill>
              </a:rPr>
              <a:t>Luweero</a:t>
            </a:r>
            <a:endParaRPr lang="en-UG" b="1" dirty="0">
              <a:solidFill>
                <a:schemeClr val="accent2">
                  <a:lumMod val="40000"/>
                  <a:lumOff val="60000"/>
                </a:schemeClr>
              </a:solidFill>
            </a:endParaRPr>
          </a:p>
        </p:txBody>
      </p:sp>
      <p:sp>
        <p:nvSpPr>
          <p:cNvPr id="18" name="Textfeld 17">
            <a:extLst>
              <a:ext uri="{FF2B5EF4-FFF2-40B4-BE49-F238E27FC236}">
                <a16:creationId xmlns:a16="http://schemas.microsoft.com/office/drawing/2014/main" id="{E371D7AA-5FEA-D585-280A-DCF0808508D0}"/>
              </a:ext>
            </a:extLst>
          </p:cNvPr>
          <p:cNvSpPr txBox="1"/>
          <p:nvPr/>
        </p:nvSpPr>
        <p:spPr>
          <a:xfrm>
            <a:off x="10170524" y="4079178"/>
            <a:ext cx="1440448" cy="646331"/>
          </a:xfrm>
          <a:prstGeom prst="rect">
            <a:avLst/>
          </a:prstGeom>
          <a:noFill/>
        </p:spPr>
        <p:txBody>
          <a:bodyPr wrap="square">
            <a:spAutoFit/>
          </a:bodyPr>
          <a:lstStyle/>
          <a:p>
            <a:pPr algn="ctr"/>
            <a:r>
              <a:rPr lang="de-DE" dirty="0">
                <a:solidFill>
                  <a:schemeClr val="accent2">
                    <a:lumMod val="40000"/>
                    <a:lumOff val="60000"/>
                  </a:schemeClr>
                </a:solidFill>
              </a:rPr>
              <a:t>Charles</a:t>
            </a:r>
          </a:p>
          <a:p>
            <a:pPr algn="ctr"/>
            <a:r>
              <a:rPr lang="de-DE" dirty="0" err="1">
                <a:solidFill>
                  <a:schemeClr val="accent2">
                    <a:lumMod val="40000"/>
                    <a:lumOff val="60000"/>
                  </a:schemeClr>
                </a:solidFill>
              </a:rPr>
              <a:t>Pakwach</a:t>
            </a:r>
            <a:r>
              <a:rPr lang="en-UG" dirty="0"/>
              <a:t>	</a:t>
            </a:r>
            <a:endParaRPr lang="en-UG" b="1" dirty="0"/>
          </a:p>
        </p:txBody>
      </p:sp>
    </p:spTree>
    <p:extLst>
      <p:ext uri="{BB962C8B-B14F-4D97-AF65-F5344CB8AC3E}">
        <p14:creationId xmlns:p14="http://schemas.microsoft.com/office/powerpoint/2010/main" val="2873340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pic>
        <p:nvPicPr>
          <p:cNvPr id="5" name="Picture 7">
            <a:extLst>
              <a:ext uri="{FF2B5EF4-FFF2-40B4-BE49-F238E27FC236}">
                <a16:creationId xmlns:a16="http://schemas.microsoft.com/office/drawing/2014/main" id="{168E043A-195A-75B3-5E40-5E88B30EED1C}"/>
              </a:ext>
            </a:extLst>
          </p:cNvPr>
          <p:cNvPicPr>
            <a:picLocks noChangeAspect="1"/>
          </p:cNvPicPr>
          <p:nvPr/>
        </p:nvPicPr>
        <p:blipFill>
          <a:blip r:embed="rId2"/>
          <a:stretch>
            <a:fillRect/>
          </a:stretch>
        </p:blipFill>
        <p:spPr>
          <a:xfrm>
            <a:off x="540910" y="4001189"/>
            <a:ext cx="2159978" cy="1439985"/>
          </a:xfrm>
          <a:prstGeom prst="rect">
            <a:avLst/>
          </a:prstGeom>
        </p:spPr>
      </p:pic>
      <p:sp>
        <p:nvSpPr>
          <p:cNvPr id="10" name="Textfeld 9">
            <a:extLst>
              <a:ext uri="{FF2B5EF4-FFF2-40B4-BE49-F238E27FC236}">
                <a16:creationId xmlns:a16="http://schemas.microsoft.com/office/drawing/2014/main" id="{F5BB77DB-6850-C01B-E5C2-0E97B942D8F1}"/>
              </a:ext>
            </a:extLst>
          </p:cNvPr>
          <p:cNvSpPr txBox="1"/>
          <p:nvPr/>
        </p:nvSpPr>
        <p:spPr>
          <a:xfrm>
            <a:off x="3112525" y="1422689"/>
            <a:ext cx="8904153" cy="4482766"/>
          </a:xfrm>
          <a:prstGeom prst="rect">
            <a:avLst/>
          </a:prstGeom>
          <a:noFill/>
        </p:spPr>
        <p:txBody>
          <a:bodyPr wrap="square" rtlCol="0">
            <a:spAutoFit/>
          </a:bodyPr>
          <a:lstStyle/>
          <a:p>
            <a:pPr>
              <a:lnSpc>
                <a:spcPts val="3200"/>
              </a:lnSpc>
            </a:pPr>
            <a:r>
              <a:rPr lang="en-GB" sz="2400" b="1" dirty="0">
                <a:solidFill>
                  <a:srgbClr val="FFC000"/>
                </a:solidFill>
                <a:latin typeface="Arial Unicode MS"/>
              </a:rPr>
              <a:t>Villageboom</a:t>
            </a:r>
            <a:r>
              <a:rPr lang="en-GB" sz="2400" dirty="0">
                <a:solidFill>
                  <a:schemeClr val="accent1">
                    <a:lumMod val="40000"/>
                    <a:lumOff val="60000"/>
                  </a:schemeClr>
                </a:solidFill>
              </a:rPr>
              <a:t> Thomas Ricke Münster/Germany</a:t>
            </a:r>
          </a:p>
          <a:p>
            <a:pPr marL="342900" indent="-342900">
              <a:lnSpc>
                <a:spcPts val="3200"/>
              </a:lnSpc>
              <a:buFont typeface="+mj-lt"/>
              <a:buAutoNum type="arabicPeriod"/>
            </a:pPr>
            <a:endParaRPr lang="en-GB" sz="1900" dirty="0">
              <a:solidFill>
                <a:schemeClr val="accent1">
                  <a:lumMod val="40000"/>
                  <a:lumOff val="60000"/>
                </a:schemeClr>
              </a:solidFill>
            </a:endParaRPr>
          </a:p>
          <a:p>
            <a:pPr>
              <a:lnSpc>
                <a:spcPts val="3200"/>
              </a:lnSpc>
            </a:pPr>
            <a:r>
              <a:rPr lang="en-GB" u="sng" dirty="0">
                <a:solidFill>
                  <a:schemeClr val="accent1">
                    <a:lumMod val="40000"/>
                    <a:lumOff val="60000"/>
                  </a:schemeClr>
                </a:solidFill>
              </a:rPr>
              <a:t>High Power + (Designed in Germany)</a:t>
            </a:r>
            <a:r>
              <a:rPr lang="en-GB" dirty="0">
                <a:solidFill>
                  <a:schemeClr val="accent1">
                    <a:lumMod val="40000"/>
                    <a:lumOff val="60000"/>
                  </a:schemeClr>
                </a:solidFill>
              </a:rPr>
              <a:t>							</a:t>
            </a:r>
          </a:p>
          <a:p>
            <a:pPr>
              <a:lnSpc>
                <a:spcPts val="3200"/>
              </a:lnSpc>
            </a:pPr>
            <a:r>
              <a:rPr lang="en-GB" dirty="0">
                <a:solidFill>
                  <a:schemeClr val="accent1">
                    <a:lumMod val="40000"/>
                    <a:lumOff val="60000"/>
                  </a:schemeClr>
                </a:solidFill>
              </a:rPr>
              <a:t>3 Brightness Settings NICHIA LED Japan 		   	4 W Solar Panel</a:t>
            </a:r>
          </a:p>
          <a:p>
            <a:pPr>
              <a:lnSpc>
                <a:spcPts val="3200"/>
              </a:lnSpc>
            </a:pPr>
            <a:r>
              <a:rPr lang="en-GB" dirty="0">
                <a:solidFill>
                  <a:schemeClr val="accent1">
                    <a:lumMod val="40000"/>
                    <a:lumOff val="60000"/>
                  </a:schemeClr>
                </a:solidFill>
              </a:rPr>
              <a:t>27x Brighter than Kerosene Lamp 270 Lumen      	1 USB + 1 DC output socket</a:t>
            </a:r>
          </a:p>
          <a:p>
            <a:pPr>
              <a:lnSpc>
                <a:spcPts val="3200"/>
              </a:lnSpc>
            </a:pPr>
            <a:r>
              <a:rPr lang="en-GB" dirty="0">
                <a:solidFill>
                  <a:schemeClr val="accent1">
                    <a:lumMod val="40000"/>
                    <a:lumOff val="60000"/>
                  </a:schemeClr>
                </a:solidFill>
              </a:rPr>
              <a:t>LED  Charge Level Indicator </a:t>
            </a:r>
          </a:p>
          <a:p>
            <a:pPr>
              <a:lnSpc>
                <a:spcPts val="3200"/>
              </a:lnSpc>
            </a:pPr>
            <a:r>
              <a:rPr lang="en-GB" dirty="0">
                <a:solidFill>
                  <a:schemeClr val="accent1">
                    <a:lumMod val="40000"/>
                    <a:lumOff val="60000"/>
                  </a:schemeClr>
                </a:solidFill>
              </a:rPr>
              <a:t>Li-Ion Technology 2x2200mAh 3,7 V			      	</a:t>
            </a:r>
          </a:p>
          <a:p>
            <a:pPr>
              <a:lnSpc>
                <a:spcPts val="3200"/>
              </a:lnSpc>
            </a:pPr>
            <a:r>
              <a:rPr lang="en-GB" dirty="0">
                <a:solidFill>
                  <a:schemeClr val="accent1">
                    <a:lumMod val="40000"/>
                    <a:lumOff val="60000"/>
                  </a:schemeClr>
                </a:solidFill>
              </a:rPr>
              <a:t>Overcharge/</a:t>
            </a:r>
            <a:r>
              <a:rPr lang="en-GB" dirty="0" err="1">
                <a:solidFill>
                  <a:schemeClr val="accent1">
                    <a:lumMod val="40000"/>
                    <a:lumOff val="60000"/>
                  </a:schemeClr>
                </a:solidFill>
              </a:rPr>
              <a:t>Overdischarge</a:t>
            </a:r>
            <a:r>
              <a:rPr lang="en-GB" dirty="0">
                <a:solidFill>
                  <a:schemeClr val="accent1">
                    <a:lumMod val="40000"/>
                    <a:lumOff val="60000"/>
                  </a:schemeClr>
                </a:solidFill>
              </a:rPr>
              <a:t> Protection</a:t>
            </a:r>
          </a:p>
          <a:p>
            <a:pPr>
              <a:lnSpc>
                <a:spcPts val="3200"/>
              </a:lnSpc>
            </a:pPr>
            <a:r>
              <a:rPr lang="en-GB" dirty="0" err="1">
                <a:solidFill>
                  <a:schemeClr val="accent1">
                    <a:lumMod val="40000"/>
                    <a:lumOff val="60000"/>
                  </a:schemeClr>
                </a:solidFill>
              </a:rPr>
              <a:t>Flourescent</a:t>
            </a:r>
            <a:r>
              <a:rPr lang="en-GB" dirty="0">
                <a:solidFill>
                  <a:schemeClr val="accent1">
                    <a:lumMod val="40000"/>
                    <a:lumOff val="60000"/>
                  </a:schemeClr>
                </a:solidFill>
              </a:rPr>
              <a:t> Glowing Pull String Cap</a:t>
            </a:r>
          </a:p>
          <a:p>
            <a:pPr>
              <a:lnSpc>
                <a:spcPts val="3200"/>
              </a:lnSpc>
            </a:pPr>
            <a:r>
              <a:rPr lang="en-GB" dirty="0">
                <a:solidFill>
                  <a:schemeClr val="accent1">
                    <a:lumMod val="40000"/>
                    <a:lumOff val="60000"/>
                  </a:schemeClr>
                </a:solidFill>
              </a:rPr>
              <a:t>Hook for flexible Lamp Fixture</a:t>
            </a:r>
          </a:p>
          <a:p>
            <a:pPr>
              <a:lnSpc>
                <a:spcPts val="2400"/>
              </a:lnSpc>
            </a:pPr>
            <a:endParaRPr lang="en-GB" sz="1900" dirty="0"/>
          </a:p>
        </p:txBody>
      </p:sp>
      <p:pic>
        <p:nvPicPr>
          <p:cNvPr id="11" name="Grafik 10">
            <a:extLst>
              <a:ext uri="{FF2B5EF4-FFF2-40B4-BE49-F238E27FC236}">
                <a16:creationId xmlns:a16="http://schemas.microsoft.com/office/drawing/2014/main" id="{85BF5490-16F3-3CE7-0FCB-89385A6E7983}"/>
              </a:ext>
            </a:extLst>
          </p:cNvPr>
          <p:cNvPicPr>
            <a:picLocks noChangeAspect="1"/>
          </p:cNvPicPr>
          <p:nvPr/>
        </p:nvPicPr>
        <p:blipFill>
          <a:blip r:embed="rId3"/>
          <a:stretch>
            <a:fillRect/>
          </a:stretch>
        </p:blipFill>
        <p:spPr>
          <a:xfrm>
            <a:off x="968131" y="1604104"/>
            <a:ext cx="1348504" cy="1618205"/>
          </a:xfrm>
          <a:prstGeom prst="rect">
            <a:avLst/>
          </a:prstGeom>
        </p:spPr>
      </p:pic>
      <p:sp>
        <p:nvSpPr>
          <p:cNvPr id="13" name="Textfeld 12">
            <a:extLst>
              <a:ext uri="{FF2B5EF4-FFF2-40B4-BE49-F238E27FC236}">
                <a16:creationId xmlns:a16="http://schemas.microsoft.com/office/drawing/2014/main" id="{6DC49363-EB9E-6ACD-CB97-07BCDCB8D676}"/>
              </a:ext>
            </a:extLst>
          </p:cNvPr>
          <p:cNvSpPr txBox="1"/>
          <p:nvPr/>
        </p:nvSpPr>
        <p:spPr>
          <a:xfrm>
            <a:off x="1957135" y="5889612"/>
            <a:ext cx="8904153" cy="461665"/>
          </a:xfrm>
          <a:prstGeom prst="rect">
            <a:avLst/>
          </a:prstGeom>
          <a:noFill/>
        </p:spPr>
        <p:txBody>
          <a:bodyPr wrap="square">
            <a:spAutoFit/>
          </a:bodyPr>
          <a:lstStyle/>
          <a:p>
            <a:r>
              <a:rPr lang="en-GB" sz="2400" b="1" dirty="0">
                <a:solidFill>
                  <a:schemeClr val="bg1"/>
                </a:solidFill>
                <a:latin typeface="Arial Unicode MS"/>
              </a:rPr>
              <a:t>Our Main partner from Germany (Münster): </a:t>
            </a:r>
            <a:r>
              <a:rPr lang="en-GB" sz="2400" b="1" dirty="0">
                <a:solidFill>
                  <a:srgbClr val="FFC000"/>
                </a:solidFill>
                <a:latin typeface="Arial Unicode MS"/>
              </a:rPr>
              <a:t>Villageboom</a:t>
            </a:r>
          </a:p>
        </p:txBody>
      </p:sp>
    </p:spTree>
    <p:extLst>
      <p:ext uri="{BB962C8B-B14F-4D97-AF65-F5344CB8AC3E}">
        <p14:creationId xmlns:p14="http://schemas.microsoft.com/office/powerpoint/2010/main" val="224704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9FE79-02F9-66EE-879E-4AA8E5D91958}"/>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8B5578F8-FF2F-3DB3-255E-74EC199317F6}"/>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327D05E2-D863-9517-6193-F4104E62584D}"/>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10" name="Textfeld 9">
            <a:extLst>
              <a:ext uri="{FF2B5EF4-FFF2-40B4-BE49-F238E27FC236}">
                <a16:creationId xmlns:a16="http://schemas.microsoft.com/office/drawing/2014/main" id="{5ED61116-92D1-2C98-36E6-B07A7B5D3FD9}"/>
              </a:ext>
            </a:extLst>
          </p:cNvPr>
          <p:cNvSpPr txBox="1"/>
          <p:nvPr/>
        </p:nvSpPr>
        <p:spPr>
          <a:xfrm>
            <a:off x="3112525" y="1422689"/>
            <a:ext cx="8904153" cy="4995727"/>
          </a:xfrm>
          <a:prstGeom prst="rect">
            <a:avLst/>
          </a:prstGeom>
          <a:noFill/>
        </p:spPr>
        <p:txBody>
          <a:bodyPr wrap="square" rtlCol="0">
            <a:spAutoFit/>
          </a:bodyPr>
          <a:lstStyle/>
          <a:p>
            <a:pPr>
              <a:lnSpc>
                <a:spcPts val="3200"/>
              </a:lnSpc>
            </a:pPr>
            <a:r>
              <a:rPr lang="en-GB" sz="2400" b="1" dirty="0" err="1">
                <a:solidFill>
                  <a:srgbClr val="00B050"/>
                </a:solidFill>
                <a:latin typeface="Arial Unicode MS"/>
              </a:rPr>
              <a:t>Zimpertec</a:t>
            </a:r>
            <a:r>
              <a:rPr lang="en-GB" sz="2400" b="1" dirty="0">
                <a:solidFill>
                  <a:srgbClr val="00B050"/>
                </a:solidFill>
                <a:latin typeface="Arial Unicode MS"/>
              </a:rPr>
              <a:t> </a:t>
            </a:r>
            <a:r>
              <a:rPr lang="de-DE" sz="2400" b="1" dirty="0">
                <a:solidFill>
                  <a:srgbClr val="00B050"/>
                </a:solidFill>
                <a:latin typeface="Arial Unicode MS"/>
              </a:rPr>
              <a:t>GmbH &amp; Co KG </a:t>
            </a:r>
            <a:r>
              <a:rPr lang="en-GB" sz="2400" b="1" dirty="0">
                <a:solidFill>
                  <a:srgbClr val="00B050"/>
                </a:solidFill>
                <a:latin typeface="Arial Unicode MS"/>
              </a:rPr>
              <a:t>/Germany</a:t>
            </a:r>
          </a:p>
          <a:p>
            <a:pPr>
              <a:lnSpc>
                <a:spcPts val="3200"/>
              </a:lnSpc>
            </a:pPr>
            <a:endParaRPr lang="en-GB" u="sng" dirty="0">
              <a:solidFill>
                <a:srgbClr val="00B050"/>
              </a:solidFill>
            </a:endParaRPr>
          </a:p>
          <a:p>
            <a:pPr>
              <a:lnSpc>
                <a:spcPts val="3200"/>
              </a:lnSpc>
            </a:pPr>
            <a:r>
              <a:rPr lang="en-GB" u="sng" dirty="0">
                <a:solidFill>
                  <a:schemeClr val="accent1">
                    <a:lumMod val="40000"/>
                    <a:lumOff val="60000"/>
                  </a:schemeClr>
                </a:solidFill>
              </a:rPr>
              <a:t>DC Power Brick 12/24/36 </a:t>
            </a:r>
            <a:r>
              <a:rPr lang="en-GB" u="sng" dirty="0" err="1">
                <a:solidFill>
                  <a:schemeClr val="accent1">
                    <a:lumMod val="40000"/>
                    <a:lumOff val="60000"/>
                  </a:schemeClr>
                </a:solidFill>
              </a:rPr>
              <a:t>Wh</a:t>
            </a:r>
            <a:r>
              <a:rPr lang="en-GB" dirty="0">
                <a:solidFill>
                  <a:schemeClr val="accent1">
                    <a:lumMod val="40000"/>
                    <a:lumOff val="60000"/>
                  </a:schemeClr>
                </a:solidFill>
              </a:rPr>
              <a:t>	[</a:t>
            </a:r>
            <a:r>
              <a:rPr lang="en-GB" dirty="0" err="1">
                <a:solidFill>
                  <a:schemeClr val="accent1">
                    <a:lumMod val="40000"/>
                    <a:lumOff val="60000"/>
                  </a:schemeClr>
                </a:solidFill>
              </a:rPr>
              <a:t>PayGo</a:t>
            </a:r>
            <a:r>
              <a:rPr lang="en-GB" dirty="0">
                <a:solidFill>
                  <a:schemeClr val="accent1">
                    <a:lumMod val="40000"/>
                    <a:lumOff val="60000"/>
                  </a:schemeClr>
                </a:solidFill>
              </a:rPr>
              <a:t>] 						</a:t>
            </a:r>
          </a:p>
          <a:p>
            <a:pPr>
              <a:lnSpc>
                <a:spcPts val="3200"/>
              </a:lnSpc>
            </a:pPr>
            <a:r>
              <a:rPr lang="en-GB" dirty="0">
                <a:solidFill>
                  <a:schemeClr val="accent1">
                    <a:lumMod val="40000"/>
                    <a:lumOff val="60000"/>
                  </a:schemeClr>
                </a:solidFill>
              </a:rPr>
              <a:t>3.2 V SHS kit for 2-3 lamps and phone charging</a:t>
            </a:r>
          </a:p>
          <a:p>
            <a:pPr>
              <a:lnSpc>
                <a:spcPts val="3200"/>
              </a:lnSpc>
            </a:pPr>
            <a:endParaRPr lang="en-GB" dirty="0">
              <a:solidFill>
                <a:schemeClr val="accent1">
                  <a:lumMod val="40000"/>
                  <a:lumOff val="60000"/>
                </a:schemeClr>
              </a:solidFill>
            </a:endParaRPr>
          </a:p>
          <a:p>
            <a:pPr>
              <a:lnSpc>
                <a:spcPts val="3200"/>
              </a:lnSpc>
            </a:pPr>
            <a:r>
              <a:rPr lang="en-GB" u="sng" dirty="0">
                <a:solidFill>
                  <a:schemeClr val="accent1">
                    <a:lumMod val="40000"/>
                    <a:lumOff val="60000"/>
                  </a:schemeClr>
                </a:solidFill>
              </a:rPr>
              <a:t>DC LSX Solar Home System 98Wh -294 </a:t>
            </a:r>
            <a:r>
              <a:rPr lang="en-GB" u="sng" dirty="0" err="1">
                <a:solidFill>
                  <a:schemeClr val="accent1">
                    <a:lumMod val="40000"/>
                    <a:lumOff val="60000"/>
                  </a:schemeClr>
                </a:solidFill>
              </a:rPr>
              <a:t>Wh</a:t>
            </a:r>
            <a:r>
              <a:rPr lang="en-GB" u="sng" dirty="0">
                <a:solidFill>
                  <a:schemeClr val="accent1">
                    <a:lumMod val="40000"/>
                    <a:lumOff val="60000"/>
                  </a:schemeClr>
                </a:solidFill>
              </a:rPr>
              <a:t>   [</a:t>
            </a:r>
            <a:r>
              <a:rPr lang="en-GB" u="sng" dirty="0" err="1">
                <a:solidFill>
                  <a:schemeClr val="accent1">
                    <a:lumMod val="40000"/>
                    <a:lumOff val="60000"/>
                  </a:schemeClr>
                </a:solidFill>
              </a:rPr>
              <a:t>PayGo</a:t>
            </a:r>
            <a:r>
              <a:rPr lang="en-GB" u="sng" dirty="0">
                <a:solidFill>
                  <a:schemeClr val="accent1">
                    <a:lumMod val="40000"/>
                    <a:lumOff val="60000"/>
                  </a:schemeClr>
                </a:solidFill>
              </a:rPr>
              <a:t>]</a:t>
            </a:r>
          </a:p>
          <a:p>
            <a:pPr>
              <a:lnSpc>
                <a:spcPts val="3200"/>
              </a:lnSpc>
            </a:pPr>
            <a:r>
              <a:rPr lang="en-GB" dirty="0">
                <a:solidFill>
                  <a:schemeClr val="accent1">
                    <a:lumMod val="40000"/>
                    <a:lumOff val="60000"/>
                  </a:schemeClr>
                </a:solidFill>
              </a:rPr>
              <a:t>12 V DC SHS lamps, phone, fans, radio, laptop and TV </a:t>
            </a:r>
          </a:p>
          <a:p>
            <a:pPr>
              <a:lnSpc>
                <a:spcPts val="2400"/>
              </a:lnSpc>
            </a:pPr>
            <a:endParaRPr lang="en-GB" sz="1900" dirty="0"/>
          </a:p>
          <a:p>
            <a:pPr>
              <a:lnSpc>
                <a:spcPts val="2400"/>
              </a:lnSpc>
            </a:pPr>
            <a:endParaRPr lang="en-GB" sz="1900" dirty="0"/>
          </a:p>
          <a:p>
            <a:pPr>
              <a:lnSpc>
                <a:spcPts val="3200"/>
              </a:lnSpc>
            </a:pPr>
            <a:r>
              <a:rPr lang="en-GB" sz="2000" u="sng" dirty="0">
                <a:solidFill>
                  <a:schemeClr val="accent1">
                    <a:lumMod val="40000"/>
                    <a:lumOff val="60000"/>
                  </a:schemeClr>
                </a:solidFill>
              </a:rPr>
              <a:t>DC SHS Solar Home System 25-50  320Wh/640 </a:t>
            </a:r>
            <a:r>
              <a:rPr lang="en-GB" sz="2000" u="sng" dirty="0" err="1">
                <a:solidFill>
                  <a:schemeClr val="accent1">
                    <a:lumMod val="40000"/>
                    <a:lumOff val="60000"/>
                  </a:schemeClr>
                </a:solidFill>
              </a:rPr>
              <a:t>Wh</a:t>
            </a:r>
            <a:r>
              <a:rPr lang="en-GB" sz="2000" u="sng" dirty="0">
                <a:solidFill>
                  <a:schemeClr val="accent1">
                    <a:lumMod val="40000"/>
                    <a:lumOff val="60000"/>
                  </a:schemeClr>
                </a:solidFill>
              </a:rPr>
              <a:t>   [</a:t>
            </a:r>
            <a:r>
              <a:rPr lang="en-GB" sz="2000" u="sng" dirty="0" err="1">
                <a:solidFill>
                  <a:schemeClr val="accent1">
                    <a:lumMod val="40000"/>
                    <a:lumOff val="60000"/>
                  </a:schemeClr>
                </a:solidFill>
              </a:rPr>
              <a:t>PayGo</a:t>
            </a:r>
            <a:r>
              <a:rPr lang="en-GB" sz="2000" u="sng" dirty="0">
                <a:solidFill>
                  <a:schemeClr val="accent1">
                    <a:lumMod val="40000"/>
                    <a:lumOff val="60000"/>
                  </a:schemeClr>
                </a:solidFill>
              </a:rPr>
              <a:t>]</a:t>
            </a:r>
          </a:p>
          <a:p>
            <a:pPr>
              <a:lnSpc>
                <a:spcPts val="3200"/>
              </a:lnSpc>
            </a:pPr>
            <a:r>
              <a:rPr lang="en-GB" sz="2000" dirty="0">
                <a:solidFill>
                  <a:schemeClr val="accent1">
                    <a:lumMod val="40000"/>
                    <a:lumOff val="60000"/>
                  </a:schemeClr>
                </a:solidFill>
              </a:rPr>
              <a:t>12 V DC SHS lamps, phone, fans, radio, laptop, TV and fridges </a:t>
            </a:r>
          </a:p>
          <a:p>
            <a:pPr>
              <a:lnSpc>
                <a:spcPts val="2400"/>
              </a:lnSpc>
            </a:pPr>
            <a:endParaRPr lang="en-GB" sz="2400" dirty="0"/>
          </a:p>
          <a:p>
            <a:pPr>
              <a:lnSpc>
                <a:spcPts val="2400"/>
              </a:lnSpc>
            </a:pPr>
            <a:endParaRPr lang="en-GB" sz="1900" dirty="0"/>
          </a:p>
        </p:txBody>
      </p:sp>
      <p:pic>
        <p:nvPicPr>
          <p:cNvPr id="3" name="Grafik 2">
            <a:extLst>
              <a:ext uri="{FF2B5EF4-FFF2-40B4-BE49-F238E27FC236}">
                <a16:creationId xmlns:a16="http://schemas.microsoft.com/office/drawing/2014/main" id="{EE0AA36A-A7E9-5D5A-DFF9-B9E1EB531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07" y="1612256"/>
            <a:ext cx="1705181" cy="1150997"/>
          </a:xfrm>
          <a:prstGeom prst="rect">
            <a:avLst/>
          </a:prstGeom>
        </p:spPr>
      </p:pic>
      <p:pic>
        <p:nvPicPr>
          <p:cNvPr id="12" name="Grafik 11">
            <a:extLst>
              <a:ext uri="{FF2B5EF4-FFF2-40B4-BE49-F238E27FC236}">
                <a16:creationId xmlns:a16="http://schemas.microsoft.com/office/drawing/2014/main" id="{2E52583F-4BDE-48B1-FAD7-14DE6CB2C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07" y="4333036"/>
            <a:ext cx="1705181" cy="1677465"/>
          </a:xfrm>
          <a:prstGeom prst="rect">
            <a:avLst/>
          </a:prstGeom>
        </p:spPr>
      </p:pic>
      <p:pic>
        <p:nvPicPr>
          <p:cNvPr id="15" name="Grafik 14">
            <a:extLst>
              <a:ext uri="{FF2B5EF4-FFF2-40B4-BE49-F238E27FC236}">
                <a16:creationId xmlns:a16="http://schemas.microsoft.com/office/drawing/2014/main" id="{4A68A792-72B5-DC1C-7753-160BC06C3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07" y="2915344"/>
            <a:ext cx="1705181" cy="1278886"/>
          </a:xfrm>
          <a:prstGeom prst="rect">
            <a:avLst/>
          </a:prstGeom>
        </p:spPr>
      </p:pic>
    </p:spTree>
    <p:extLst>
      <p:ext uri="{BB962C8B-B14F-4D97-AF65-F5344CB8AC3E}">
        <p14:creationId xmlns:p14="http://schemas.microsoft.com/office/powerpoint/2010/main" val="2651133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78F4-9297-0184-A73E-16EFAF85072A}"/>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371DCCDC-61C4-FAF4-CC42-F2EF21440C6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A292D47-CFE2-EB2A-A765-B4F94D4DA022}"/>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10" name="Textfeld 9">
            <a:extLst>
              <a:ext uri="{FF2B5EF4-FFF2-40B4-BE49-F238E27FC236}">
                <a16:creationId xmlns:a16="http://schemas.microsoft.com/office/drawing/2014/main" id="{EF9FE22C-0CFC-D095-68CE-5CD0C15F6ABE}"/>
              </a:ext>
            </a:extLst>
          </p:cNvPr>
          <p:cNvSpPr txBox="1"/>
          <p:nvPr/>
        </p:nvSpPr>
        <p:spPr>
          <a:xfrm>
            <a:off x="3112525" y="1422689"/>
            <a:ext cx="8904153" cy="4585358"/>
          </a:xfrm>
          <a:prstGeom prst="rect">
            <a:avLst/>
          </a:prstGeom>
          <a:noFill/>
        </p:spPr>
        <p:txBody>
          <a:bodyPr wrap="square" rtlCol="0">
            <a:spAutoFit/>
          </a:bodyPr>
          <a:lstStyle/>
          <a:p>
            <a:pPr>
              <a:lnSpc>
                <a:spcPts val="3200"/>
              </a:lnSpc>
            </a:pPr>
            <a:r>
              <a:rPr lang="en-GB" sz="2400" b="1" dirty="0" err="1">
                <a:solidFill>
                  <a:srgbClr val="00B050"/>
                </a:solidFill>
                <a:latin typeface="Arial Unicode MS"/>
              </a:rPr>
              <a:t>Zimpertec</a:t>
            </a:r>
            <a:r>
              <a:rPr lang="en-GB" sz="2400" b="1" dirty="0">
                <a:solidFill>
                  <a:srgbClr val="00B050"/>
                </a:solidFill>
                <a:latin typeface="Arial Unicode MS"/>
              </a:rPr>
              <a:t> </a:t>
            </a:r>
            <a:r>
              <a:rPr lang="de-DE" sz="2400" b="1" dirty="0">
                <a:solidFill>
                  <a:srgbClr val="00B050"/>
                </a:solidFill>
                <a:latin typeface="Arial Unicode MS"/>
              </a:rPr>
              <a:t>GmbH &amp; Co KG </a:t>
            </a:r>
            <a:r>
              <a:rPr lang="en-GB" sz="2400" b="1" dirty="0">
                <a:solidFill>
                  <a:srgbClr val="00B050"/>
                </a:solidFill>
                <a:latin typeface="Arial Unicode MS"/>
              </a:rPr>
              <a:t>/Germany</a:t>
            </a:r>
          </a:p>
          <a:p>
            <a:pPr>
              <a:lnSpc>
                <a:spcPts val="3200"/>
              </a:lnSpc>
            </a:pPr>
            <a:endParaRPr lang="en-GB" u="sng" dirty="0">
              <a:solidFill>
                <a:schemeClr val="accent1">
                  <a:lumMod val="40000"/>
                  <a:lumOff val="60000"/>
                </a:schemeClr>
              </a:solidFill>
            </a:endParaRPr>
          </a:p>
          <a:p>
            <a:pPr>
              <a:lnSpc>
                <a:spcPts val="3200"/>
              </a:lnSpc>
            </a:pPr>
            <a:r>
              <a:rPr lang="en-GB" u="sng" dirty="0">
                <a:solidFill>
                  <a:schemeClr val="accent1">
                    <a:lumMod val="40000"/>
                    <a:lumOff val="60000"/>
                  </a:schemeClr>
                </a:solidFill>
              </a:rPr>
              <a:t>LS AC 900  0.9 kW/1.28 kWh</a:t>
            </a:r>
            <a:r>
              <a:rPr lang="en-GB" dirty="0">
                <a:solidFill>
                  <a:schemeClr val="accent1">
                    <a:lumMod val="40000"/>
                    <a:lumOff val="60000"/>
                  </a:schemeClr>
                </a:solidFill>
              </a:rPr>
              <a:t>	[</a:t>
            </a:r>
            <a:r>
              <a:rPr lang="en-GB" dirty="0" err="1">
                <a:solidFill>
                  <a:schemeClr val="accent1">
                    <a:lumMod val="40000"/>
                    <a:lumOff val="60000"/>
                  </a:schemeClr>
                </a:solidFill>
              </a:rPr>
              <a:t>PayGo</a:t>
            </a:r>
            <a:r>
              <a:rPr lang="en-GB" dirty="0">
                <a:solidFill>
                  <a:schemeClr val="accent1">
                    <a:lumMod val="40000"/>
                    <a:lumOff val="60000"/>
                  </a:schemeClr>
                </a:solidFill>
              </a:rPr>
              <a:t>] 						</a:t>
            </a:r>
          </a:p>
          <a:p>
            <a:pPr>
              <a:lnSpc>
                <a:spcPts val="3200"/>
              </a:lnSpc>
            </a:pPr>
            <a:r>
              <a:rPr lang="en-GB" dirty="0">
                <a:solidFill>
                  <a:schemeClr val="accent1">
                    <a:lumMod val="40000"/>
                    <a:lumOff val="60000"/>
                  </a:schemeClr>
                </a:solidFill>
              </a:rPr>
              <a:t>110/220V AC smaller shops, offices, health stations for basis applications</a:t>
            </a:r>
          </a:p>
          <a:p>
            <a:pPr>
              <a:lnSpc>
                <a:spcPts val="3200"/>
              </a:lnSpc>
            </a:pPr>
            <a:endParaRPr lang="en-GB" dirty="0">
              <a:solidFill>
                <a:schemeClr val="accent1">
                  <a:lumMod val="40000"/>
                  <a:lumOff val="60000"/>
                </a:schemeClr>
              </a:solidFill>
            </a:endParaRPr>
          </a:p>
          <a:p>
            <a:pPr>
              <a:lnSpc>
                <a:spcPts val="3200"/>
              </a:lnSpc>
            </a:pPr>
            <a:endParaRPr lang="en-GB" u="sng" dirty="0">
              <a:solidFill>
                <a:schemeClr val="accent1">
                  <a:lumMod val="40000"/>
                  <a:lumOff val="60000"/>
                </a:schemeClr>
              </a:solidFill>
            </a:endParaRPr>
          </a:p>
          <a:p>
            <a:pPr>
              <a:lnSpc>
                <a:spcPts val="3200"/>
              </a:lnSpc>
            </a:pPr>
            <a:r>
              <a:rPr lang="en-GB" u="sng" dirty="0">
                <a:solidFill>
                  <a:schemeClr val="accent1">
                    <a:lumMod val="40000"/>
                    <a:lumOff val="60000"/>
                  </a:schemeClr>
                </a:solidFill>
              </a:rPr>
              <a:t>LS AC 2 kW    2.0 kW/5.12 kWh</a:t>
            </a:r>
            <a:r>
              <a:rPr lang="en-GB" dirty="0">
                <a:solidFill>
                  <a:schemeClr val="accent1">
                    <a:lumMod val="40000"/>
                    <a:lumOff val="60000"/>
                  </a:schemeClr>
                </a:solidFill>
              </a:rPr>
              <a:t>	     [</a:t>
            </a:r>
            <a:r>
              <a:rPr lang="en-GB" dirty="0" err="1">
                <a:solidFill>
                  <a:schemeClr val="accent1">
                    <a:lumMod val="40000"/>
                    <a:lumOff val="60000"/>
                  </a:schemeClr>
                </a:solidFill>
              </a:rPr>
              <a:t>PayGo</a:t>
            </a:r>
            <a:r>
              <a:rPr lang="en-GB" dirty="0">
                <a:solidFill>
                  <a:schemeClr val="accent1">
                    <a:lumMod val="40000"/>
                    <a:lumOff val="60000"/>
                  </a:schemeClr>
                </a:solidFill>
              </a:rPr>
              <a:t>] 						</a:t>
            </a:r>
          </a:p>
          <a:p>
            <a:pPr>
              <a:lnSpc>
                <a:spcPts val="3200"/>
              </a:lnSpc>
            </a:pPr>
            <a:r>
              <a:rPr lang="en-GB" dirty="0">
                <a:solidFill>
                  <a:schemeClr val="accent1">
                    <a:lumMod val="40000"/>
                    <a:lumOff val="60000"/>
                  </a:schemeClr>
                </a:solidFill>
              </a:rPr>
              <a:t>110/220V AC shops, offices, medical </a:t>
            </a:r>
            <a:r>
              <a:rPr lang="en-GB" dirty="0" err="1">
                <a:solidFill>
                  <a:schemeClr val="accent1">
                    <a:lumMod val="40000"/>
                    <a:lumOff val="60000"/>
                  </a:schemeClr>
                </a:solidFill>
              </a:rPr>
              <a:t>centers</a:t>
            </a:r>
            <a:endParaRPr lang="en-GB" dirty="0">
              <a:solidFill>
                <a:schemeClr val="accent1">
                  <a:lumMod val="40000"/>
                  <a:lumOff val="60000"/>
                </a:schemeClr>
              </a:solidFill>
            </a:endParaRPr>
          </a:p>
          <a:p>
            <a:pPr>
              <a:lnSpc>
                <a:spcPts val="2400"/>
              </a:lnSpc>
            </a:pPr>
            <a:r>
              <a:rPr lang="en-GB" sz="1900" dirty="0"/>
              <a:t> </a:t>
            </a:r>
          </a:p>
          <a:p>
            <a:pPr>
              <a:lnSpc>
                <a:spcPts val="2400"/>
              </a:lnSpc>
            </a:pPr>
            <a:endParaRPr lang="en-GB" sz="1900" dirty="0"/>
          </a:p>
          <a:p>
            <a:pPr>
              <a:lnSpc>
                <a:spcPts val="2400"/>
              </a:lnSpc>
            </a:pPr>
            <a:endParaRPr lang="en-GB" sz="2400" dirty="0"/>
          </a:p>
          <a:p>
            <a:pPr>
              <a:lnSpc>
                <a:spcPts val="2400"/>
              </a:lnSpc>
            </a:pPr>
            <a:endParaRPr lang="en-GB" sz="1900" dirty="0"/>
          </a:p>
        </p:txBody>
      </p:sp>
      <p:sp>
        <p:nvSpPr>
          <p:cNvPr id="13" name="Textfeld 12">
            <a:extLst>
              <a:ext uri="{FF2B5EF4-FFF2-40B4-BE49-F238E27FC236}">
                <a16:creationId xmlns:a16="http://schemas.microsoft.com/office/drawing/2014/main" id="{4FE5616E-6E7C-7CBF-2BCF-5A6698AA1F3C}"/>
              </a:ext>
            </a:extLst>
          </p:cNvPr>
          <p:cNvSpPr txBox="1"/>
          <p:nvPr/>
        </p:nvSpPr>
        <p:spPr>
          <a:xfrm>
            <a:off x="2247065" y="5879806"/>
            <a:ext cx="9461714" cy="461665"/>
          </a:xfrm>
          <a:prstGeom prst="rect">
            <a:avLst/>
          </a:prstGeom>
          <a:noFill/>
        </p:spPr>
        <p:txBody>
          <a:bodyPr wrap="square">
            <a:spAutoFit/>
          </a:bodyPr>
          <a:lstStyle/>
          <a:p>
            <a:r>
              <a:rPr lang="en-GB" sz="2400" b="1" dirty="0">
                <a:solidFill>
                  <a:schemeClr val="bg1"/>
                </a:solidFill>
                <a:latin typeface="Arial Unicode MS"/>
              </a:rPr>
              <a:t>Our Main partner from Germany: </a:t>
            </a:r>
            <a:r>
              <a:rPr lang="en-GB" sz="2400" b="1" dirty="0" err="1">
                <a:solidFill>
                  <a:srgbClr val="00B050"/>
                </a:solidFill>
                <a:latin typeface="Arial Unicode MS"/>
              </a:rPr>
              <a:t>Zimpertec</a:t>
            </a:r>
            <a:r>
              <a:rPr lang="en-GB" sz="2400" b="1" dirty="0">
                <a:solidFill>
                  <a:srgbClr val="00B050"/>
                </a:solidFill>
                <a:latin typeface="Arial Unicode MS"/>
              </a:rPr>
              <a:t> GmbH &amp; Co. KG</a:t>
            </a:r>
          </a:p>
        </p:txBody>
      </p:sp>
      <p:pic>
        <p:nvPicPr>
          <p:cNvPr id="4" name="Grafik 3">
            <a:extLst>
              <a:ext uri="{FF2B5EF4-FFF2-40B4-BE49-F238E27FC236}">
                <a16:creationId xmlns:a16="http://schemas.microsoft.com/office/drawing/2014/main" id="{6C604ED5-B857-13F6-4C62-47E0A7A9E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67" y="3969922"/>
            <a:ext cx="1776528" cy="2140716"/>
          </a:xfrm>
          <a:prstGeom prst="rect">
            <a:avLst/>
          </a:prstGeom>
        </p:spPr>
      </p:pic>
      <p:pic>
        <p:nvPicPr>
          <p:cNvPr id="7" name="Grafik 6">
            <a:extLst>
              <a:ext uri="{FF2B5EF4-FFF2-40B4-BE49-F238E27FC236}">
                <a16:creationId xmlns:a16="http://schemas.microsoft.com/office/drawing/2014/main" id="{2ABD7C1B-1E3C-E8BD-5FF4-426607F25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95" y="1291296"/>
            <a:ext cx="1695273" cy="2260364"/>
          </a:xfrm>
          <a:prstGeom prst="rect">
            <a:avLst/>
          </a:prstGeom>
        </p:spPr>
      </p:pic>
    </p:spTree>
    <p:extLst>
      <p:ext uri="{BB962C8B-B14F-4D97-AF65-F5344CB8AC3E}">
        <p14:creationId xmlns:p14="http://schemas.microsoft.com/office/powerpoint/2010/main" val="1646949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11" name="Textfeld 10">
            <a:extLst>
              <a:ext uri="{FF2B5EF4-FFF2-40B4-BE49-F238E27FC236}">
                <a16:creationId xmlns:a16="http://schemas.microsoft.com/office/drawing/2014/main" id="{B98DD413-E96F-F330-8029-0501F813C83E}"/>
              </a:ext>
            </a:extLst>
          </p:cNvPr>
          <p:cNvSpPr txBox="1"/>
          <p:nvPr/>
        </p:nvSpPr>
        <p:spPr>
          <a:xfrm>
            <a:off x="335557" y="1290941"/>
            <a:ext cx="11618877" cy="5133906"/>
          </a:xfrm>
          <a:prstGeom prst="rect">
            <a:avLst/>
          </a:prstGeom>
          <a:noFill/>
        </p:spPr>
        <p:txBody>
          <a:bodyPr wrap="square" rtlCol="0">
            <a:spAutoFit/>
          </a:bodyPr>
          <a:lstStyle/>
          <a:p>
            <a:pPr>
              <a:lnSpc>
                <a:spcPts val="2600"/>
              </a:lnSpc>
            </a:pPr>
            <a:r>
              <a:rPr lang="en-US" b="1" dirty="0">
                <a:solidFill>
                  <a:srgbClr val="FFC000"/>
                </a:solidFill>
                <a:latin typeface="Arial Unicode MS"/>
              </a:rPr>
              <a:t>In order to experience the benefits of bright solar light, we have initiated and piloted and mastered the Solar Light Women Group Savings Campaign since 2015, which is exclusively to savings and credit groups which meet frequently</a:t>
            </a:r>
            <a:r>
              <a:rPr lang="en-US" sz="2400" b="1" dirty="0">
                <a:solidFill>
                  <a:srgbClr val="FFC000"/>
                </a:solidFill>
                <a:latin typeface="Arial Unicode MS"/>
              </a:rPr>
              <a:t>.</a:t>
            </a:r>
          </a:p>
          <a:p>
            <a:pPr>
              <a:lnSpc>
                <a:spcPts val="2600"/>
              </a:lnSpc>
            </a:pPr>
            <a:endParaRPr lang="en-US" sz="1200" dirty="0">
              <a:solidFill>
                <a:schemeClr val="accent1">
                  <a:lumMod val="40000"/>
                  <a:lumOff val="60000"/>
                </a:schemeClr>
              </a:solidFill>
              <a:effectLst/>
            </a:endParaRPr>
          </a:p>
          <a:p>
            <a:pPr>
              <a:lnSpc>
                <a:spcPts val="2600"/>
              </a:lnSpc>
            </a:pPr>
            <a:r>
              <a:rPr lang="en-US" sz="1200" dirty="0">
                <a:solidFill>
                  <a:schemeClr val="accent1">
                    <a:lumMod val="40000"/>
                    <a:lumOff val="60000"/>
                  </a:schemeClr>
                </a:solidFill>
                <a:effectLst/>
              </a:rPr>
              <a:t>​</a:t>
            </a:r>
            <a:r>
              <a:rPr lang="en-US" b="1" dirty="0">
                <a:solidFill>
                  <a:schemeClr val="bg1"/>
                </a:solidFill>
                <a:effectLst/>
              </a:rPr>
              <a:t>Every participating women group will receive the following offer:</a:t>
            </a:r>
          </a:p>
          <a:p>
            <a:pPr algn="l">
              <a:lnSpc>
                <a:spcPts val="2800"/>
              </a:lnSpc>
              <a:spcAft>
                <a:spcPts val="600"/>
              </a:spcAft>
              <a:buFont typeface="Arial" panose="020B0604020202020204" pitchFamily="34" charset="0"/>
              <a:buChar char="•"/>
            </a:pPr>
            <a:r>
              <a:rPr lang="en-US" dirty="0">
                <a:solidFill>
                  <a:schemeClr val="accent1">
                    <a:lumMod val="40000"/>
                    <a:lumOff val="60000"/>
                  </a:schemeClr>
                </a:solidFill>
                <a:effectLst/>
              </a:rPr>
              <a:t> Each group member will receive a bright solar light </a:t>
            </a:r>
            <a:r>
              <a:rPr lang="en-US" b="1" dirty="0">
                <a:solidFill>
                  <a:schemeClr val="accent1">
                    <a:lumMod val="40000"/>
                    <a:lumOff val="60000"/>
                  </a:schemeClr>
                </a:solidFill>
                <a:effectLst/>
              </a:rPr>
              <a:t>(Villageboom High Power Plus)</a:t>
            </a:r>
            <a:r>
              <a:rPr lang="en-US" dirty="0">
                <a:solidFill>
                  <a:schemeClr val="accent1">
                    <a:lumMod val="40000"/>
                    <a:lumOff val="60000"/>
                  </a:schemeClr>
                </a:solidFill>
                <a:effectLst/>
              </a:rPr>
              <a:t> for a free trial  </a:t>
            </a:r>
          </a:p>
          <a:p>
            <a:pPr algn="l">
              <a:lnSpc>
                <a:spcPts val="2800"/>
              </a:lnSpc>
              <a:spcAft>
                <a:spcPts val="600"/>
              </a:spcAft>
            </a:pPr>
            <a:r>
              <a:rPr lang="en-US" dirty="0">
                <a:solidFill>
                  <a:schemeClr val="accent1">
                    <a:lumMod val="40000"/>
                    <a:lumOff val="60000"/>
                  </a:schemeClr>
                </a:solidFill>
              </a:rPr>
              <a:t> </a:t>
            </a:r>
            <a:r>
              <a:rPr lang="en-US" dirty="0">
                <a:solidFill>
                  <a:schemeClr val="accent1">
                    <a:lumMod val="40000"/>
                    <a:lumOff val="60000"/>
                  </a:schemeClr>
                </a:solidFill>
                <a:effectLst/>
              </a:rPr>
              <a:t> period of two weeks. After this period, you can decide for or against</a:t>
            </a:r>
            <a:endParaRPr lang="en-US" dirty="0">
              <a:solidFill>
                <a:schemeClr val="accent1">
                  <a:lumMod val="40000"/>
                  <a:lumOff val="60000"/>
                </a:schemeClr>
              </a:solidFill>
            </a:endParaRPr>
          </a:p>
          <a:p>
            <a:pPr algn="l">
              <a:lnSpc>
                <a:spcPts val="2800"/>
              </a:lnSpc>
              <a:spcAft>
                <a:spcPts val="600"/>
              </a:spcAft>
              <a:buFont typeface="Arial" panose="020B0604020202020204" pitchFamily="34" charset="0"/>
              <a:buChar char="•"/>
            </a:pPr>
            <a:r>
              <a:rPr lang="en-US" dirty="0">
                <a:solidFill>
                  <a:schemeClr val="accent1">
                    <a:lumMod val="40000"/>
                    <a:lumOff val="60000"/>
                  </a:schemeClr>
                </a:solidFill>
                <a:effectLst/>
              </a:rPr>
              <a:t> In case a group member is interested to buy the solar lamp, she has the option to buy it in installments</a:t>
            </a:r>
          </a:p>
          <a:p>
            <a:pPr algn="l">
              <a:lnSpc>
                <a:spcPts val="2800"/>
              </a:lnSpc>
              <a:spcAft>
                <a:spcPts val="600"/>
              </a:spcAft>
            </a:pPr>
            <a:r>
              <a:rPr lang="en-US" dirty="0">
                <a:solidFill>
                  <a:schemeClr val="accent1">
                    <a:lumMod val="40000"/>
                    <a:lumOff val="60000"/>
                  </a:schemeClr>
                </a:solidFill>
              </a:rPr>
              <a:t> </a:t>
            </a:r>
            <a:r>
              <a:rPr lang="en-US" dirty="0">
                <a:solidFill>
                  <a:schemeClr val="accent1">
                    <a:lumMod val="40000"/>
                    <a:lumOff val="60000"/>
                  </a:schemeClr>
                </a:solidFill>
                <a:effectLst/>
              </a:rPr>
              <a:t> of 5,000 UGX per week x 28 weeks = 140,000 UGX</a:t>
            </a:r>
          </a:p>
          <a:p>
            <a:pPr algn="l">
              <a:lnSpc>
                <a:spcPts val="2800"/>
              </a:lnSpc>
              <a:spcAft>
                <a:spcPts val="600"/>
              </a:spcAft>
              <a:buFont typeface="Arial" panose="020B0604020202020204" pitchFamily="34" charset="0"/>
              <a:buChar char="•"/>
            </a:pPr>
            <a:r>
              <a:rPr lang="en-US" dirty="0">
                <a:solidFill>
                  <a:schemeClr val="accent1">
                    <a:lumMod val="40000"/>
                    <a:lumOff val="60000"/>
                  </a:schemeClr>
                </a:solidFill>
                <a:effectLst/>
              </a:rPr>
              <a:t> 2-year warranty</a:t>
            </a:r>
          </a:p>
          <a:p>
            <a:pPr algn="l">
              <a:lnSpc>
                <a:spcPts val="2800"/>
              </a:lnSpc>
              <a:spcAft>
                <a:spcPts val="600"/>
              </a:spcAft>
              <a:buFont typeface="Arial" panose="020B0604020202020204" pitchFamily="34" charset="0"/>
              <a:buChar char="•"/>
            </a:pPr>
            <a:r>
              <a:rPr lang="en-US" dirty="0">
                <a:solidFill>
                  <a:schemeClr val="accent1">
                    <a:lumMod val="40000"/>
                    <a:lumOff val="60000"/>
                  </a:schemeClr>
                </a:solidFill>
                <a:effectLst/>
              </a:rPr>
              <a:t> Comprehensive after sales service which ensures that all mobile phones of the household can be charged</a:t>
            </a:r>
          </a:p>
          <a:p>
            <a:pPr algn="l">
              <a:lnSpc>
                <a:spcPts val="2800"/>
              </a:lnSpc>
              <a:spcAft>
                <a:spcPts val="600"/>
              </a:spcAft>
            </a:pPr>
            <a:r>
              <a:rPr lang="en-US" dirty="0">
                <a:solidFill>
                  <a:schemeClr val="accent1">
                    <a:lumMod val="40000"/>
                    <a:lumOff val="60000"/>
                  </a:schemeClr>
                </a:solidFill>
                <a:effectLst/>
              </a:rPr>
              <a:t>  and that each lamp works every day. In case a lamp does not work, a temporary replacement solar lamp</a:t>
            </a:r>
          </a:p>
          <a:p>
            <a:pPr algn="l">
              <a:lnSpc>
                <a:spcPts val="2800"/>
              </a:lnSpc>
              <a:spcAft>
                <a:spcPts val="600"/>
              </a:spcAft>
            </a:pPr>
            <a:r>
              <a:rPr lang="en-US" dirty="0">
                <a:solidFill>
                  <a:schemeClr val="accent1">
                    <a:lumMod val="40000"/>
                    <a:lumOff val="60000"/>
                  </a:schemeClr>
                </a:solidFill>
              </a:rPr>
              <a:t> </a:t>
            </a:r>
            <a:r>
              <a:rPr lang="en-US" dirty="0">
                <a:solidFill>
                  <a:schemeClr val="accent1">
                    <a:lumMod val="40000"/>
                    <a:lumOff val="60000"/>
                  </a:schemeClr>
                </a:solidFill>
                <a:effectLst/>
              </a:rPr>
              <a:t> is provided during the time of repair. </a:t>
            </a:r>
          </a:p>
        </p:txBody>
      </p:sp>
    </p:spTree>
    <p:extLst>
      <p:ext uri="{BB962C8B-B14F-4D97-AF65-F5344CB8AC3E}">
        <p14:creationId xmlns:p14="http://schemas.microsoft.com/office/powerpoint/2010/main" val="2963299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pic>
        <p:nvPicPr>
          <p:cNvPr id="3" name="Grafik 2">
            <a:extLst>
              <a:ext uri="{FF2B5EF4-FFF2-40B4-BE49-F238E27FC236}">
                <a16:creationId xmlns:a16="http://schemas.microsoft.com/office/drawing/2014/main" id="{82458E3F-9AAC-BDCA-7CF3-EACEA25D3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1739">
            <a:off x="2721867" y="1644645"/>
            <a:ext cx="2880985" cy="2157925"/>
          </a:xfrm>
          <a:prstGeom prst="rect">
            <a:avLst/>
          </a:prstGeom>
        </p:spPr>
      </p:pic>
      <p:pic>
        <p:nvPicPr>
          <p:cNvPr id="12" name="Grafik 11">
            <a:extLst>
              <a:ext uri="{FF2B5EF4-FFF2-40B4-BE49-F238E27FC236}">
                <a16:creationId xmlns:a16="http://schemas.microsoft.com/office/drawing/2014/main" id="{B3973DF8-47D4-4853-6CF8-2DB9BC796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4734">
            <a:off x="6837745" y="1651914"/>
            <a:ext cx="3703222" cy="1851611"/>
          </a:xfrm>
          <a:prstGeom prst="rect">
            <a:avLst/>
          </a:prstGeom>
        </p:spPr>
      </p:pic>
      <p:pic>
        <p:nvPicPr>
          <p:cNvPr id="14" name="Grafik 13">
            <a:extLst>
              <a:ext uri="{FF2B5EF4-FFF2-40B4-BE49-F238E27FC236}">
                <a16:creationId xmlns:a16="http://schemas.microsoft.com/office/drawing/2014/main" id="{6DE5AB3C-D856-D1D8-B852-A918056B7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8973">
            <a:off x="8504384" y="4087046"/>
            <a:ext cx="2882722" cy="2159227"/>
          </a:xfrm>
          <a:prstGeom prst="rect">
            <a:avLst/>
          </a:prstGeom>
        </p:spPr>
      </p:pic>
      <p:pic>
        <p:nvPicPr>
          <p:cNvPr id="18" name="Grafik 17">
            <a:extLst>
              <a:ext uri="{FF2B5EF4-FFF2-40B4-BE49-F238E27FC236}">
                <a16:creationId xmlns:a16="http://schemas.microsoft.com/office/drawing/2014/main" id="{929A3FDB-1071-43DD-78EB-8A898AC02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33608">
            <a:off x="335559" y="1850803"/>
            <a:ext cx="1847063" cy="3694125"/>
          </a:xfrm>
          <a:prstGeom prst="rect">
            <a:avLst/>
          </a:prstGeom>
        </p:spPr>
      </p:pic>
      <p:pic>
        <p:nvPicPr>
          <p:cNvPr id="24" name="Grafik 23">
            <a:extLst>
              <a:ext uri="{FF2B5EF4-FFF2-40B4-BE49-F238E27FC236}">
                <a16:creationId xmlns:a16="http://schemas.microsoft.com/office/drawing/2014/main" id="{D346B558-1DEA-943B-0790-EE62B5A1DD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703" y="4160477"/>
            <a:ext cx="1762655" cy="2350207"/>
          </a:xfrm>
          <a:prstGeom prst="rect">
            <a:avLst/>
          </a:prstGeom>
        </p:spPr>
      </p:pic>
      <p:pic>
        <p:nvPicPr>
          <p:cNvPr id="26" name="Grafik 25">
            <a:extLst>
              <a:ext uri="{FF2B5EF4-FFF2-40B4-BE49-F238E27FC236}">
                <a16:creationId xmlns:a16="http://schemas.microsoft.com/office/drawing/2014/main" id="{7D845AD8-670C-B8ED-5820-7B7C946B7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8218">
            <a:off x="5166242" y="4340048"/>
            <a:ext cx="2654755" cy="1991066"/>
          </a:xfrm>
          <a:prstGeom prst="rect">
            <a:avLst/>
          </a:prstGeom>
        </p:spPr>
      </p:pic>
    </p:spTree>
    <p:extLst>
      <p:ext uri="{BB962C8B-B14F-4D97-AF65-F5344CB8AC3E}">
        <p14:creationId xmlns:p14="http://schemas.microsoft.com/office/powerpoint/2010/main" val="3971635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sp>
        <p:nvSpPr>
          <p:cNvPr id="2" name="Textfeld 1">
            <a:extLst>
              <a:ext uri="{FF2B5EF4-FFF2-40B4-BE49-F238E27FC236}">
                <a16:creationId xmlns:a16="http://schemas.microsoft.com/office/drawing/2014/main" id="{20A2E34D-5179-6119-D3DE-FD566A267A65}"/>
              </a:ext>
            </a:extLst>
          </p:cNvPr>
          <p:cNvSpPr txBox="1"/>
          <p:nvPr/>
        </p:nvSpPr>
        <p:spPr>
          <a:xfrm>
            <a:off x="364055" y="1437852"/>
            <a:ext cx="7597587" cy="2395977"/>
          </a:xfrm>
          <a:prstGeom prst="rect">
            <a:avLst/>
          </a:prstGeom>
          <a:noFill/>
        </p:spPr>
        <p:txBody>
          <a:bodyPr wrap="square">
            <a:spAutoFit/>
          </a:bodyPr>
          <a:lstStyle/>
          <a:p>
            <a:pPr>
              <a:lnSpc>
                <a:spcPts val="2600"/>
              </a:lnSpc>
            </a:pPr>
            <a:r>
              <a:rPr lang="en-US" sz="2400" b="1" dirty="0">
                <a:solidFill>
                  <a:srgbClr val="FFC000"/>
                </a:solidFill>
                <a:latin typeface="Arial Unicode MS"/>
              </a:rPr>
              <a:t>Collective Firewood Collection</a:t>
            </a:r>
          </a:p>
          <a:p>
            <a:pPr>
              <a:lnSpc>
                <a:spcPts val="2600"/>
              </a:lnSpc>
            </a:pPr>
            <a:endParaRPr lang="en-US" b="1" dirty="0">
              <a:solidFill>
                <a:schemeClr val="accent1">
                  <a:lumMod val="40000"/>
                  <a:lumOff val="60000"/>
                </a:schemeClr>
              </a:solidFill>
              <a:effectLst/>
            </a:endParaRPr>
          </a:p>
          <a:p>
            <a:pPr>
              <a:lnSpc>
                <a:spcPts val="2600"/>
              </a:lnSpc>
            </a:pPr>
            <a:r>
              <a:rPr lang="en-US" b="1" dirty="0">
                <a:solidFill>
                  <a:schemeClr val="accent1">
                    <a:lumMod val="40000"/>
                    <a:lumOff val="60000"/>
                  </a:schemeClr>
                </a:solidFill>
                <a:effectLst/>
              </a:rPr>
              <a:t>- Combination with firewood collection and improved cooking stoves</a:t>
            </a:r>
          </a:p>
          <a:p>
            <a:pPr>
              <a:lnSpc>
                <a:spcPts val="2600"/>
              </a:lnSpc>
            </a:pPr>
            <a:r>
              <a:rPr lang="en-US" b="1" dirty="0">
                <a:solidFill>
                  <a:schemeClr val="accent1">
                    <a:lumMod val="40000"/>
                    <a:lumOff val="60000"/>
                  </a:schemeClr>
                </a:solidFill>
              </a:rPr>
              <a:t>- Strategy: Create a market for firewood within each women group</a:t>
            </a:r>
          </a:p>
          <a:p>
            <a:pPr>
              <a:lnSpc>
                <a:spcPts val="2600"/>
              </a:lnSpc>
            </a:pPr>
            <a:r>
              <a:rPr lang="en-US" b="1" dirty="0">
                <a:solidFill>
                  <a:schemeClr val="accent1">
                    <a:lumMod val="40000"/>
                    <a:lumOff val="60000"/>
                  </a:schemeClr>
                </a:solidFill>
              </a:rPr>
              <a:t>- Safe money with using hand made cooking stove</a:t>
            </a:r>
          </a:p>
          <a:p>
            <a:pPr>
              <a:lnSpc>
                <a:spcPts val="2600"/>
              </a:lnSpc>
            </a:pPr>
            <a:r>
              <a:rPr lang="en-US" b="1" dirty="0">
                <a:solidFill>
                  <a:schemeClr val="accent1">
                    <a:lumMod val="40000"/>
                    <a:lumOff val="60000"/>
                  </a:schemeClr>
                </a:solidFill>
              </a:rPr>
              <a:t>- Testing Area: Region Luweero</a:t>
            </a:r>
          </a:p>
          <a:p>
            <a:pPr>
              <a:lnSpc>
                <a:spcPts val="2600"/>
              </a:lnSpc>
            </a:pPr>
            <a:endParaRPr lang="en-UG" b="1" dirty="0">
              <a:solidFill>
                <a:schemeClr val="accent1">
                  <a:lumMod val="40000"/>
                  <a:lumOff val="60000"/>
                </a:schemeClr>
              </a:solidFill>
            </a:endParaRPr>
          </a:p>
        </p:txBody>
      </p:sp>
      <p:pic>
        <p:nvPicPr>
          <p:cNvPr id="3" name="Picture 2">
            <a:extLst>
              <a:ext uri="{FF2B5EF4-FFF2-40B4-BE49-F238E27FC236}">
                <a16:creationId xmlns:a16="http://schemas.microsoft.com/office/drawing/2014/main" id="{9888F08C-E709-4B92-CEC5-B72D37D0E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438" y="3825323"/>
            <a:ext cx="2756954" cy="1761708"/>
          </a:xfrm>
          <a:prstGeom prst="rect">
            <a:avLst/>
          </a:prstGeom>
        </p:spPr>
      </p:pic>
      <p:pic>
        <p:nvPicPr>
          <p:cNvPr id="4" name="Picture 2">
            <a:extLst>
              <a:ext uri="{FF2B5EF4-FFF2-40B4-BE49-F238E27FC236}">
                <a16:creationId xmlns:a16="http://schemas.microsoft.com/office/drawing/2014/main" id="{32CFB856-82D8-13F1-207E-A47CE98E3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221004" y="3808140"/>
            <a:ext cx="3218985" cy="247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3">
            <a:extLst>
              <a:ext uri="{FF2B5EF4-FFF2-40B4-BE49-F238E27FC236}">
                <a16:creationId xmlns:a16="http://schemas.microsoft.com/office/drawing/2014/main" id="{201B0287-83F8-1A06-50C2-28E87A55B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4799" y="3825322"/>
            <a:ext cx="2328979" cy="1788073"/>
          </a:xfrm>
          <a:prstGeom prst="rect">
            <a:avLst/>
          </a:prstGeom>
        </p:spPr>
      </p:pic>
      <p:pic>
        <p:nvPicPr>
          <p:cNvPr id="11" name="Grafik 10">
            <a:extLst>
              <a:ext uri="{FF2B5EF4-FFF2-40B4-BE49-F238E27FC236}">
                <a16:creationId xmlns:a16="http://schemas.microsoft.com/office/drawing/2014/main" id="{7D05922B-5626-4900-BC29-731EEAC6FA76}"/>
              </a:ext>
            </a:extLst>
          </p:cNvPr>
          <p:cNvPicPr>
            <a:picLocks noChangeAspect="1"/>
          </p:cNvPicPr>
          <p:nvPr/>
        </p:nvPicPr>
        <p:blipFill>
          <a:blip r:embed="rId6"/>
          <a:stretch>
            <a:fillRect/>
          </a:stretch>
        </p:blipFill>
        <p:spPr>
          <a:xfrm>
            <a:off x="752012" y="3816127"/>
            <a:ext cx="1453020" cy="2463389"/>
          </a:xfrm>
          <a:prstGeom prst="rect">
            <a:avLst/>
          </a:prstGeom>
        </p:spPr>
      </p:pic>
    </p:spTree>
    <p:extLst>
      <p:ext uri="{BB962C8B-B14F-4D97-AF65-F5344CB8AC3E}">
        <p14:creationId xmlns:p14="http://schemas.microsoft.com/office/powerpoint/2010/main" val="3049993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384ECE0-B8B9-AD5C-EB2A-797E45ED3055}"/>
              </a:ext>
            </a:extLst>
          </p:cNvPr>
          <p:cNvSpPr txBox="1"/>
          <p:nvPr/>
        </p:nvSpPr>
        <p:spPr>
          <a:xfrm>
            <a:off x="335559" y="302004"/>
            <a:ext cx="7818540" cy="523220"/>
          </a:xfrm>
          <a:prstGeom prst="rect">
            <a:avLst/>
          </a:prstGeom>
          <a:noFill/>
        </p:spPr>
        <p:txBody>
          <a:bodyPr wrap="square" rtlCol="0">
            <a:spAutoFit/>
          </a:bodyPr>
          <a:lstStyle/>
          <a:p>
            <a:r>
              <a:rPr lang="de-DE" sz="2800" b="1" dirty="0">
                <a:solidFill>
                  <a:schemeClr val="bg1"/>
                </a:solidFill>
                <a:latin typeface="Arial" panose="020B0604020202020204" pitchFamily="34" charset="0"/>
                <a:cs typeface="Arial" panose="020B0604020202020204" pitchFamily="34" charset="0"/>
              </a:rPr>
              <a:t>LUK Solar Ltd. Uganda</a:t>
            </a:r>
          </a:p>
        </p:txBody>
      </p:sp>
      <p:sp>
        <p:nvSpPr>
          <p:cNvPr id="8" name="Textfeld 7">
            <a:extLst>
              <a:ext uri="{FF2B5EF4-FFF2-40B4-BE49-F238E27FC236}">
                <a16:creationId xmlns:a16="http://schemas.microsoft.com/office/drawing/2014/main" id="{8363904B-958D-98F3-EA80-D713A0C5F789}"/>
              </a:ext>
            </a:extLst>
          </p:cNvPr>
          <p:cNvSpPr txBox="1"/>
          <p:nvPr/>
        </p:nvSpPr>
        <p:spPr>
          <a:xfrm>
            <a:off x="4305650" y="455892"/>
            <a:ext cx="6094602" cy="369332"/>
          </a:xfrm>
          <a:prstGeom prst="rect">
            <a:avLst/>
          </a:prstGeom>
          <a:noFill/>
        </p:spPr>
        <p:txBody>
          <a:bodyPr wrap="square">
            <a:spAutoFit/>
          </a:bodyPr>
          <a:lstStyle/>
          <a:p>
            <a:pPr algn="ctr"/>
            <a:r>
              <a:rPr lang="en-US" b="1" dirty="0">
                <a:solidFill>
                  <a:schemeClr val="bg1"/>
                </a:solidFill>
                <a:effectLst/>
              </a:rPr>
              <a:t>WORKING FOR A BRIGHTER TOMORROW</a:t>
            </a:r>
          </a:p>
        </p:txBody>
      </p:sp>
      <p:pic>
        <p:nvPicPr>
          <p:cNvPr id="9" name="Grafik 8">
            <a:extLst>
              <a:ext uri="{FF2B5EF4-FFF2-40B4-BE49-F238E27FC236}">
                <a16:creationId xmlns:a16="http://schemas.microsoft.com/office/drawing/2014/main" id="{9F9EE972-2E61-2F5B-F4DE-CB777F8C4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59942">
            <a:off x="3318689" y="4113149"/>
            <a:ext cx="1465009" cy="2056613"/>
          </a:xfrm>
          <a:prstGeom prst="rect">
            <a:avLst/>
          </a:prstGeom>
        </p:spPr>
      </p:pic>
      <p:pic>
        <p:nvPicPr>
          <p:cNvPr id="16" name="Grafik 15">
            <a:extLst>
              <a:ext uri="{FF2B5EF4-FFF2-40B4-BE49-F238E27FC236}">
                <a16:creationId xmlns:a16="http://schemas.microsoft.com/office/drawing/2014/main" id="{9F2B497F-87EC-2FAA-D07E-A95435A42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8026">
            <a:off x="1054309" y="4084112"/>
            <a:ext cx="1373284" cy="2025092"/>
          </a:xfrm>
          <a:prstGeom prst="rect">
            <a:avLst/>
          </a:prstGeom>
        </p:spPr>
      </p:pic>
      <p:pic>
        <p:nvPicPr>
          <p:cNvPr id="20" name="Grafik 19">
            <a:extLst>
              <a:ext uri="{FF2B5EF4-FFF2-40B4-BE49-F238E27FC236}">
                <a16:creationId xmlns:a16="http://schemas.microsoft.com/office/drawing/2014/main" id="{4AEA64A4-7559-D301-090E-D9249C4B9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5835">
            <a:off x="8291631" y="4657242"/>
            <a:ext cx="2615703" cy="1307852"/>
          </a:xfrm>
          <a:prstGeom prst="rect">
            <a:avLst/>
          </a:prstGeom>
        </p:spPr>
      </p:pic>
      <p:sp>
        <p:nvSpPr>
          <p:cNvPr id="2" name="Textfeld 1">
            <a:extLst>
              <a:ext uri="{FF2B5EF4-FFF2-40B4-BE49-F238E27FC236}">
                <a16:creationId xmlns:a16="http://schemas.microsoft.com/office/drawing/2014/main" id="{586E3C98-4762-E57C-2248-1831DF8529EF}"/>
              </a:ext>
            </a:extLst>
          </p:cNvPr>
          <p:cNvSpPr txBox="1"/>
          <p:nvPr/>
        </p:nvSpPr>
        <p:spPr>
          <a:xfrm>
            <a:off x="721812" y="1434898"/>
            <a:ext cx="10964665" cy="2754600"/>
          </a:xfrm>
          <a:prstGeom prst="rect">
            <a:avLst/>
          </a:prstGeom>
          <a:noFill/>
        </p:spPr>
        <p:txBody>
          <a:bodyPr wrap="square">
            <a:spAutoFit/>
          </a:bodyPr>
          <a:lstStyle/>
          <a:p>
            <a:r>
              <a:rPr lang="de-DE" sz="2400" b="1" dirty="0">
                <a:solidFill>
                  <a:srgbClr val="FFC000"/>
                </a:solidFill>
                <a:latin typeface="Arial Unicode MS"/>
              </a:rPr>
              <a:t>The LUK Solar Maintenance Service Team </a:t>
            </a:r>
            <a:r>
              <a:rPr lang="de-DE" sz="2400" b="1" dirty="0" err="1">
                <a:solidFill>
                  <a:srgbClr val="FFC000"/>
                </a:solidFill>
                <a:latin typeface="Arial Unicode MS"/>
              </a:rPr>
              <a:t>for</a:t>
            </a:r>
            <a:r>
              <a:rPr lang="de-DE" sz="2400" b="1" dirty="0">
                <a:solidFill>
                  <a:srgbClr val="FFC000"/>
                </a:solidFill>
                <a:latin typeface="Arial Unicode MS"/>
              </a:rPr>
              <a:t> </a:t>
            </a:r>
            <a:r>
              <a:rPr lang="de-DE" sz="2400" b="1" dirty="0" err="1">
                <a:solidFill>
                  <a:srgbClr val="FFC000"/>
                </a:solidFill>
                <a:latin typeface="Arial Unicode MS"/>
              </a:rPr>
              <a:t>the</a:t>
            </a:r>
            <a:r>
              <a:rPr lang="de-DE" sz="2400" b="1" dirty="0">
                <a:solidFill>
                  <a:srgbClr val="FFC000"/>
                </a:solidFill>
                <a:latin typeface="Arial Unicode MS"/>
              </a:rPr>
              <a:t> after </a:t>
            </a:r>
            <a:r>
              <a:rPr lang="de-DE" sz="2400" b="1" dirty="0" err="1">
                <a:solidFill>
                  <a:srgbClr val="FFC000"/>
                </a:solidFill>
                <a:latin typeface="Arial Unicode MS"/>
              </a:rPr>
              <a:t>sales</a:t>
            </a:r>
            <a:r>
              <a:rPr lang="de-DE" sz="2400" b="1" dirty="0">
                <a:solidFill>
                  <a:srgbClr val="FFC000"/>
                </a:solidFill>
                <a:latin typeface="Arial Unicode MS"/>
              </a:rPr>
              <a:t> </a:t>
            </a:r>
            <a:r>
              <a:rPr lang="de-DE" sz="2400" b="1" dirty="0" err="1">
                <a:solidFill>
                  <a:srgbClr val="FFC000"/>
                </a:solidFill>
                <a:latin typeface="Arial Unicode MS"/>
              </a:rPr>
              <a:t>management</a:t>
            </a:r>
            <a:endParaRPr lang="de-DE" sz="2400" b="1" dirty="0">
              <a:solidFill>
                <a:srgbClr val="FFC000"/>
              </a:solidFill>
              <a:latin typeface="Arial Unicode MS"/>
            </a:endParaRPr>
          </a:p>
          <a:p>
            <a:pPr>
              <a:lnSpc>
                <a:spcPts val="2400"/>
              </a:lnSpc>
              <a:spcBef>
                <a:spcPts val="600"/>
              </a:spcBef>
            </a:pPr>
            <a:r>
              <a:rPr lang="de-DE" sz="2000" dirty="0">
                <a:solidFill>
                  <a:schemeClr val="accent1">
                    <a:lumMod val="40000"/>
                    <a:lumOff val="60000"/>
                  </a:schemeClr>
                </a:solidFill>
              </a:rPr>
              <a:t>- After Sales Service Team </a:t>
            </a:r>
            <a:r>
              <a:rPr lang="de-DE" sz="2000" dirty="0" err="1">
                <a:solidFill>
                  <a:schemeClr val="accent1">
                    <a:lumMod val="40000"/>
                    <a:lumOff val="60000"/>
                  </a:schemeClr>
                </a:solidFill>
              </a:rPr>
              <a:t>istall</a:t>
            </a:r>
            <a:r>
              <a:rPr lang="de-DE" sz="2000" dirty="0">
                <a:solidFill>
                  <a:schemeClr val="accent1">
                    <a:lumMod val="40000"/>
                    <a:lumOff val="60000"/>
                  </a:schemeClr>
                </a:solidFill>
              </a:rPr>
              <a:t> in </a:t>
            </a:r>
            <a:r>
              <a:rPr lang="de-DE" sz="2000" dirty="0" err="1">
                <a:solidFill>
                  <a:schemeClr val="accent1">
                    <a:lumMod val="40000"/>
                    <a:lumOff val="60000"/>
                  </a:schemeClr>
                </a:solidFill>
              </a:rPr>
              <a:t>every</a:t>
            </a:r>
            <a:r>
              <a:rPr lang="de-DE" sz="2000" dirty="0">
                <a:solidFill>
                  <a:schemeClr val="accent1">
                    <a:lumMod val="40000"/>
                    <a:lumOff val="60000"/>
                  </a:schemeClr>
                </a:solidFill>
              </a:rPr>
              <a:t> Sales </a:t>
            </a:r>
            <a:r>
              <a:rPr lang="de-DE" sz="2000" dirty="0" err="1">
                <a:solidFill>
                  <a:schemeClr val="accent1">
                    <a:lumMod val="40000"/>
                    <a:lumOff val="60000"/>
                  </a:schemeClr>
                </a:solidFill>
              </a:rPr>
              <a:t>region</a:t>
            </a:r>
            <a:endParaRPr lang="de-DE" sz="2000" dirty="0">
              <a:solidFill>
                <a:schemeClr val="accent1">
                  <a:lumMod val="40000"/>
                  <a:lumOff val="60000"/>
                </a:schemeClr>
              </a:solidFill>
            </a:endParaRPr>
          </a:p>
          <a:p>
            <a:pPr>
              <a:lnSpc>
                <a:spcPts val="2400"/>
              </a:lnSpc>
              <a:spcBef>
                <a:spcPts val="600"/>
              </a:spcBef>
            </a:pPr>
            <a:r>
              <a:rPr lang="de-DE" sz="2000" dirty="0">
                <a:solidFill>
                  <a:schemeClr val="accent1">
                    <a:lumMod val="40000"/>
                    <a:lumOff val="60000"/>
                  </a:schemeClr>
                </a:solidFill>
              </a:rPr>
              <a:t>-</a:t>
            </a:r>
            <a:r>
              <a:rPr lang="de-DE" sz="2000" dirty="0" err="1">
                <a:solidFill>
                  <a:schemeClr val="accent1">
                    <a:lumMod val="40000"/>
                    <a:lumOff val="60000"/>
                  </a:schemeClr>
                </a:solidFill>
              </a:rPr>
              <a:t>Warranty</a:t>
            </a:r>
            <a:r>
              <a:rPr lang="de-DE" sz="2000" dirty="0">
                <a:solidFill>
                  <a:schemeClr val="accent1">
                    <a:lumMod val="40000"/>
                    <a:lumOff val="60000"/>
                  </a:schemeClr>
                </a:solidFill>
              </a:rPr>
              <a:t> Villageboom Systems:  2 </a:t>
            </a:r>
            <a:r>
              <a:rPr lang="de-DE" sz="2000" dirty="0" err="1">
                <a:solidFill>
                  <a:schemeClr val="accent1">
                    <a:lumMod val="40000"/>
                    <a:lumOff val="60000"/>
                  </a:schemeClr>
                </a:solidFill>
              </a:rPr>
              <a:t>Years</a:t>
            </a:r>
            <a:endParaRPr lang="de-DE" sz="2000" dirty="0">
              <a:solidFill>
                <a:schemeClr val="accent1">
                  <a:lumMod val="40000"/>
                  <a:lumOff val="60000"/>
                </a:schemeClr>
              </a:solidFill>
            </a:endParaRPr>
          </a:p>
          <a:p>
            <a:pPr>
              <a:lnSpc>
                <a:spcPts val="2400"/>
              </a:lnSpc>
              <a:spcBef>
                <a:spcPts val="600"/>
              </a:spcBef>
            </a:pPr>
            <a:r>
              <a:rPr lang="de-DE" sz="2000" dirty="0">
                <a:solidFill>
                  <a:schemeClr val="accent1">
                    <a:lumMod val="40000"/>
                    <a:lumOff val="60000"/>
                  </a:schemeClr>
                </a:solidFill>
              </a:rPr>
              <a:t>-</a:t>
            </a:r>
            <a:r>
              <a:rPr lang="de-DE" sz="2000" dirty="0" err="1">
                <a:solidFill>
                  <a:schemeClr val="accent1">
                    <a:lumMod val="40000"/>
                    <a:lumOff val="60000"/>
                  </a:schemeClr>
                </a:solidFill>
              </a:rPr>
              <a:t>Zimpertec</a:t>
            </a:r>
            <a:r>
              <a:rPr lang="de-DE" sz="2000" dirty="0">
                <a:solidFill>
                  <a:schemeClr val="accent1">
                    <a:lumMod val="40000"/>
                    <a:lumOff val="60000"/>
                  </a:schemeClr>
                </a:solidFill>
              </a:rPr>
              <a:t> DC SHS Systems: 3 </a:t>
            </a:r>
            <a:r>
              <a:rPr lang="de-DE" sz="2000" dirty="0" err="1">
                <a:solidFill>
                  <a:schemeClr val="accent1">
                    <a:lumMod val="40000"/>
                    <a:lumOff val="60000"/>
                  </a:schemeClr>
                </a:solidFill>
              </a:rPr>
              <a:t>Years</a:t>
            </a:r>
            <a:endParaRPr lang="de-DE" sz="2000" dirty="0">
              <a:solidFill>
                <a:schemeClr val="accent1">
                  <a:lumMod val="40000"/>
                  <a:lumOff val="60000"/>
                </a:schemeClr>
              </a:solidFill>
            </a:endParaRPr>
          </a:p>
          <a:p>
            <a:pPr>
              <a:lnSpc>
                <a:spcPts val="2400"/>
              </a:lnSpc>
              <a:spcBef>
                <a:spcPts val="600"/>
              </a:spcBef>
            </a:pPr>
            <a:r>
              <a:rPr lang="de-DE" sz="2000" dirty="0">
                <a:solidFill>
                  <a:schemeClr val="accent1">
                    <a:lumMod val="40000"/>
                    <a:lumOff val="60000"/>
                  </a:schemeClr>
                </a:solidFill>
              </a:rPr>
              <a:t>-Service Batterie </a:t>
            </a:r>
            <a:r>
              <a:rPr lang="de-DE" sz="2000" dirty="0" err="1">
                <a:solidFill>
                  <a:schemeClr val="accent1">
                    <a:lumMod val="40000"/>
                    <a:lumOff val="60000"/>
                  </a:schemeClr>
                </a:solidFill>
              </a:rPr>
              <a:t>Exchangeservice</a:t>
            </a:r>
            <a:r>
              <a:rPr lang="de-DE" sz="2000" dirty="0">
                <a:solidFill>
                  <a:schemeClr val="accent1">
                    <a:lumMod val="40000"/>
                    <a:lumOff val="60000"/>
                  </a:schemeClr>
                </a:solidFill>
              </a:rPr>
              <a:t> (</a:t>
            </a:r>
            <a:r>
              <a:rPr lang="de-DE" sz="2000" dirty="0" err="1">
                <a:solidFill>
                  <a:schemeClr val="accent1">
                    <a:lumMod val="40000"/>
                    <a:lumOff val="60000"/>
                  </a:schemeClr>
                </a:solidFill>
              </a:rPr>
              <a:t>recyling</a:t>
            </a:r>
            <a:r>
              <a:rPr lang="de-DE" sz="2000" dirty="0">
                <a:solidFill>
                  <a:schemeClr val="accent1">
                    <a:lumMod val="40000"/>
                    <a:lumOff val="60000"/>
                  </a:schemeClr>
                </a:solidFill>
              </a:rPr>
              <a:t> </a:t>
            </a:r>
            <a:r>
              <a:rPr lang="de-DE" sz="2000" dirty="0" err="1">
                <a:solidFill>
                  <a:schemeClr val="accent1">
                    <a:lumMod val="40000"/>
                    <a:lumOff val="60000"/>
                  </a:schemeClr>
                </a:solidFill>
              </a:rPr>
              <a:t>process</a:t>
            </a:r>
            <a:r>
              <a:rPr lang="de-DE" sz="2000" dirty="0">
                <a:solidFill>
                  <a:schemeClr val="accent1">
                    <a:lumMod val="40000"/>
                    <a:lumOff val="60000"/>
                  </a:schemeClr>
                </a:solidFill>
              </a:rPr>
              <a:t>)</a:t>
            </a:r>
          </a:p>
          <a:p>
            <a:pPr>
              <a:lnSpc>
                <a:spcPts val="2400"/>
              </a:lnSpc>
              <a:spcBef>
                <a:spcPts val="600"/>
              </a:spcBef>
            </a:pPr>
            <a:r>
              <a:rPr lang="de-DE" sz="2000" dirty="0">
                <a:solidFill>
                  <a:schemeClr val="accent1">
                    <a:lumMod val="40000"/>
                    <a:lumOff val="60000"/>
                  </a:schemeClr>
                </a:solidFill>
              </a:rPr>
              <a:t>-intermediate live </a:t>
            </a:r>
            <a:r>
              <a:rPr lang="de-DE" sz="2000" dirty="0" err="1">
                <a:solidFill>
                  <a:schemeClr val="accent1">
                    <a:lumMod val="40000"/>
                    <a:lumOff val="60000"/>
                  </a:schemeClr>
                </a:solidFill>
              </a:rPr>
              <a:t>cyclus</a:t>
            </a:r>
            <a:r>
              <a:rPr lang="de-DE" sz="2000" dirty="0">
                <a:solidFill>
                  <a:schemeClr val="accent1">
                    <a:lumMod val="40000"/>
                    <a:lumOff val="60000"/>
                  </a:schemeClr>
                </a:solidFill>
              </a:rPr>
              <a:t> Villageboom </a:t>
            </a:r>
            <a:r>
              <a:rPr lang="de-DE" sz="2000" dirty="0" err="1">
                <a:solidFill>
                  <a:schemeClr val="accent1">
                    <a:lumMod val="40000"/>
                    <a:lumOff val="60000"/>
                  </a:schemeClr>
                </a:solidFill>
              </a:rPr>
              <a:t>lamps</a:t>
            </a:r>
            <a:r>
              <a:rPr lang="de-DE" sz="2000" dirty="0">
                <a:solidFill>
                  <a:schemeClr val="accent1">
                    <a:lumMod val="40000"/>
                    <a:lumOff val="60000"/>
                  </a:schemeClr>
                </a:solidFill>
              </a:rPr>
              <a:t>: 6 </a:t>
            </a:r>
            <a:r>
              <a:rPr lang="de-DE" sz="2000" dirty="0" err="1">
                <a:solidFill>
                  <a:schemeClr val="accent1">
                    <a:lumMod val="40000"/>
                    <a:lumOff val="60000"/>
                  </a:schemeClr>
                </a:solidFill>
              </a:rPr>
              <a:t>years</a:t>
            </a:r>
            <a:endParaRPr lang="de-DE" sz="2000" dirty="0">
              <a:solidFill>
                <a:schemeClr val="accent1">
                  <a:lumMod val="40000"/>
                  <a:lumOff val="60000"/>
                </a:schemeClr>
              </a:solidFill>
            </a:endParaRPr>
          </a:p>
          <a:p>
            <a:r>
              <a:rPr lang="de-DE" sz="2400" dirty="0">
                <a:solidFill>
                  <a:schemeClr val="accent1">
                    <a:lumMod val="40000"/>
                    <a:lumOff val="60000"/>
                  </a:schemeClr>
                </a:solidFill>
              </a:rPr>
              <a:t> </a:t>
            </a:r>
          </a:p>
        </p:txBody>
      </p:sp>
      <p:pic>
        <p:nvPicPr>
          <p:cNvPr id="5" name="Picture 4">
            <a:extLst>
              <a:ext uri="{FF2B5EF4-FFF2-40B4-BE49-F238E27FC236}">
                <a16:creationId xmlns:a16="http://schemas.microsoft.com/office/drawing/2014/main" id="{B8D0BB9E-602A-3A45-EE6F-C3FC68A06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60269">
            <a:off x="5713541" y="4163473"/>
            <a:ext cx="1627698" cy="2170263"/>
          </a:xfrm>
          <a:prstGeom prst="rect">
            <a:avLst/>
          </a:prstGeom>
        </p:spPr>
      </p:pic>
      <p:pic>
        <p:nvPicPr>
          <p:cNvPr id="13" name="Picture 12">
            <a:extLst>
              <a:ext uri="{FF2B5EF4-FFF2-40B4-BE49-F238E27FC236}">
                <a16:creationId xmlns:a16="http://schemas.microsoft.com/office/drawing/2014/main" id="{10FC2FDE-4999-74B2-2B5D-E33E4B4D5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8134" y="2089415"/>
            <a:ext cx="2157668" cy="1618251"/>
          </a:xfrm>
          <a:prstGeom prst="rect">
            <a:avLst/>
          </a:prstGeom>
        </p:spPr>
      </p:pic>
      <p:sp>
        <p:nvSpPr>
          <p:cNvPr id="4" name="Rectangle 1">
            <a:extLst>
              <a:ext uri="{FF2B5EF4-FFF2-40B4-BE49-F238E27FC236}">
                <a16:creationId xmlns:a16="http://schemas.microsoft.com/office/drawing/2014/main" id="{4BC0DDB0-0BE2-086B-CE45-47F81BA056D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a:ln>
                  <a:noFill/>
                </a:ln>
                <a:solidFill>
                  <a:schemeClr val="tx1"/>
                </a:solidFill>
                <a:effectLst/>
                <a:latin typeface="Arial Unicode MS"/>
              </a:rPr>
              <a:t>intermediate life cycle</a:t>
            </a:r>
            <a:r>
              <a:rPr kumimoji="0" lang="de-DE" altLang="de-DE" sz="800" b="0" i="0" u="none" strike="noStrike" cap="none" normalizeH="0" baseline="0">
                <a:ln>
                  <a:noFill/>
                </a:ln>
                <a:solidFill>
                  <a:schemeClr val="tx1"/>
                </a:solidFill>
                <a:effectLst/>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8382029"/>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0</TotalTime>
  <Words>1674</Words>
  <Application>Microsoft Office PowerPoint</Application>
  <PresentationFormat>Breitbild</PresentationFormat>
  <Paragraphs>210</Paragraphs>
  <Slides>16</Slides>
  <Notes>6</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16</vt:i4>
      </vt:variant>
    </vt:vector>
  </HeadingPairs>
  <TitlesOfParts>
    <vt:vector size="25" baseType="lpstr">
      <vt:lpstr>Aeonik</vt:lpstr>
      <vt:lpstr>Arial</vt:lpstr>
      <vt:lpstr>Arial Unicode MS</vt:lpstr>
      <vt:lpstr>Calibri</vt:lpstr>
      <vt:lpstr>Calibri Light</vt:lpstr>
      <vt:lpstr>Carlito</vt:lpstr>
      <vt:lpstr>Trebuchet MS</vt:lpstr>
      <vt:lpstr>Benutzerdefiniertes Design</vt:lpstr>
      <vt:lpstr>Berlin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Kurt Zügner</dc:creator>
  <cp:lastModifiedBy>Kurt Zügner</cp:lastModifiedBy>
  <cp:revision>67</cp:revision>
  <dcterms:created xsi:type="dcterms:W3CDTF">2023-12-12T00:21:10Z</dcterms:created>
  <dcterms:modified xsi:type="dcterms:W3CDTF">2024-12-11T07:33:42Z</dcterms:modified>
</cp:coreProperties>
</file>