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4" r:id="rId3"/>
    <p:sldId id="258" r:id="rId4"/>
    <p:sldId id="262" r:id="rId5"/>
    <p:sldId id="310" r:id="rId6"/>
    <p:sldId id="263" r:id="rId7"/>
    <p:sldId id="267" r:id="rId8"/>
    <p:sldId id="268" r:id="rId9"/>
    <p:sldId id="296" r:id="rId10"/>
    <p:sldId id="297" r:id="rId11"/>
    <p:sldId id="298" r:id="rId12"/>
    <p:sldId id="300" r:id="rId13"/>
    <p:sldId id="318" r:id="rId14"/>
    <p:sldId id="273" r:id="rId15"/>
    <p:sldId id="274" r:id="rId16"/>
    <p:sldId id="280" r:id="rId17"/>
    <p:sldId id="259" r:id="rId18"/>
    <p:sldId id="260" r:id="rId19"/>
    <p:sldId id="261" r:id="rId20"/>
    <p:sldId id="320" r:id="rId21"/>
    <p:sldId id="322" r:id="rId22"/>
    <p:sldId id="313" r:id="rId23"/>
    <p:sldId id="301" r:id="rId24"/>
    <p:sldId id="324" r:id="rId25"/>
    <p:sldId id="305"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manyundo@gmail.com" initials="m" lastIdx="1" clrIdx="0">
    <p:extLst>
      <p:ext uri="{19B8F6BF-5375-455C-9EA6-DF929625EA0E}">
        <p15:presenceInfo xmlns:p15="http://schemas.microsoft.com/office/powerpoint/2012/main" userId="893f2c86ecbc81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08" d="100"/>
          <a:sy n="108" d="100"/>
        </p:scale>
        <p:origin x="76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12/12/24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pPr/>
              <a:t>12/12/24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pPr/>
              <a:t>12/12/24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pPr/>
              <a:t>12/12/24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pPr/>
              <a:t>12/12/24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12/12/24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12/12/24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12/12/24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12/12/24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12/12/24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pPr/>
              <a:t>12/12/24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12/12/24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12/12/24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12/12/24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12/12/24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pPr/>
              <a:t>12/12/24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pPr/>
              <a:t>12/12/24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12/12/24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zidainvest.com/key-sectors/energy-sector/#_ftn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2">
            <a:extLst>
              <a:ext uri="{FF2B5EF4-FFF2-40B4-BE49-F238E27FC236}">
                <a16:creationId xmlns:a16="http://schemas.microsoft.com/office/drawing/2014/main" id="{A2E85362-C079-400F-E23C-70C439A8FA46}"/>
              </a:ext>
            </a:extLst>
          </p:cNvPr>
          <p:cNvSpPr txBox="1">
            <a:spLocks noGrp="1"/>
          </p:cNvSpPr>
          <p:nvPr>
            <p:ph type="subTitle" idx="4294967295"/>
          </p:nvPr>
        </p:nvSpPr>
        <p:spPr>
          <a:xfrm>
            <a:off x="386500" y="130629"/>
            <a:ext cx="5535996" cy="5830784"/>
          </a:xfrm>
        </p:spPr>
        <p:txBody>
          <a:bodyPr anchor="b">
            <a:normAutofit/>
          </a:bodyPr>
          <a:lstStyle/>
          <a:p>
            <a:pPr lvl="0"/>
            <a:r>
              <a:rPr lang="en-US" sz="2000" dirty="0">
                <a:latin typeface="Bookman Old Style" panose="02050604050505020204" pitchFamily="18" charset="0"/>
                <a:cs typeface="Roboto" pitchFamily="2"/>
              </a:rPr>
              <a:t>Interlinked great country in the hub of Southern Africa.</a:t>
            </a:r>
          </a:p>
          <a:p>
            <a:pPr lvl="0"/>
            <a:r>
              <a:rPr lang="en-US" sz="2000" dirty="0" err="1">
                <a:latin typeface="Bookman Old Style" panose="02050604050505020204" pitchFamily="18" charset="0"/>
                <a:cs typeface="Roboto" pitchFamily="2"/>
              </a:rPr>
              <a:t>Neighbouring</a:t>
            </a:r>
            <a:r>
              <a:rPr lang="en-US" sz="2000" dirty="0">
                <a:latin typeface="Bookman Old Style" panose="02050604050505020204" pitchFamily="18" charset="0"/>
                <a:cs typeface="Roboto" pitchFamily="2"/>
              </a:rPr>
              <a:t> South Africa to the south, Mozambique to the east, Zambia to the north and Botswana to the west.</a:t>
            </a:r>
          </a:p>
          <a:p>
            <a:pPr lvl="0"/>
            <a:r>
              <a:rPr lang="en-US" sz="2000" dirty="0">
                <a:latin typeface="Bookman Old Style" panose="02050604050505020204" pitchFamily="18" charset="0"/>
                <a:cs typeface="Roboto" pitchFamily="2"/>
              </a:rPr>
              <a:t>Comprises of 10 Provinces and  two are metropolitan Harare and Bulawayo and 8 rural provinces.</a:t>
            </a:r>
          </a:p>
          <a:p>
            <a:pPr lvl="0"/>
            <a:r>
              <a:rPr lang="en-US" sz="2000" dirty="0">
                <a:latin typeface="Bookman Old Style" panose="02050604050505020204" pitchFamily="18" charset="0"/>
                <a:cs typeface="Roboto" pitchFamily="2"/>
              </a:rPr>
              <a:t>Population of 16 million people</a:t>
            </a:r>
          </a:p>
          <a:p>
            <a:pPr lvl="0"/>
            <a:r>
              <a:rPr lang="en-US" sz="2000" dirty="0">
                <a:latin typeface="Bookman Old Style" panose="02050604050505020204" pitchFamily="18" charset="0"/>
                <a:cs typeface="Roboto" pitchFamily="2"/>
              </a:rPr>
              <a:t>Vision 2030 to achieve an upper middle income  economy leaving no place and no one behind. </a:t>
            </a:r>
          </a:p>
          <a:p>
            <a:pPr lvl="0"/>
            <a:endParaRPr lang="en-US" sz="2800" dirty="0">
              <a:latin typeface="Bookman Old Style" panose="02050604050505020204" pitchFamily="18" charset="0"/>
            </a:endParaRPr>
          </a:p>
          <a:p>
            <a:pPr lvl="0"/>
            <a:endParaRPr lang="de-DE" sz="2000" dirty="0"/>
          </a:p>
        </p:txBody>
      </p:sp>
      <p:pic>
        <p:nvPicPr>
          <p:cNvPr id="3" name="Grafik 3">
            <a:extLst>
              <a:ext uri="{FF2B5EF4-FFF2-40B4-BE49-F238E27FC236}">
                <a16:creationId xmlns:a16="http://schemas.microsoft.com/office/drawing/2014/main" id="{D6541E74-E97F-AE8D-A79A-43EE52D10751}"/>
              </a:ext>
            </a:extLst>
          </p:cNvPr>
          <p:cNvPicPr>
            <a:picLocks noChangeAspect="1"/>
          </p:cNvPicPr>
          <p:nvPr/>
        </p:nvPicPr>
        <p:blipFill>
          <a:blip r:embed="rId2"/>
          <a:stretch>
            <a:fillRect/>
          </a:stretch>
        </p:blipFill>
        <p:spPr>
          <a:xfrm>
            <a:off x="5922495" y="1247506"/>
            <a:ext cx="5535997" cy="4304236"/>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987510"/>
              </p:ext>
            </p:extLst>
          </p:nvPr>
        </p:nvGraphicFramePr>
        <p:xfrm>
          <a:off x="2" y="1"/>
          <a:ext cx="12191999" cy="6866234"/>
        </p:xfrm>
        <a:graphic>
          <a:graphicData uri="http://schemas.openxmlformats.org/drawingml/2006/table">
            <a:tbl>
              <a:tblPr firstRow="1" firstCol="1" bandRow="1">
                <a:tableStyleId>{5C22544A-7EE6-4342-B048-85BDC9FD1C3A}</a:tableStyleId>
              </a:tblPr>
              <a:tblGrid>
                <a:gridCol w="790923">
                  <a:extLst>
                    <a:ext uri="{9D8B030D-6E8A-4147-A177-3AD203B41FA5}">
                      <a16:colId xmlns:a16="http://schemas.microsoft.com/office/drawing/2014/main" val="2359972345"/>
                    </a:ext>
                  </a:extLst>
                </a:gridCol>
                <a:gridCol w="1739136">
                  <a:extLst>
                    <a:ext uri="{9D8B030D-6E8A-4147-A177-3AD203B41FA5}">
                      <a16:colId xmlns:a16="http://schemas.microsoft.com/office/drawing/2014/main" val="2692944320"/>
                    </a:ext>
                  </a:extLst>
                </a:gridCol>
                <a:gridCol w="7870247">
                  <a:extLst>
                    <a:ext uri="{9D8B030D-6E8A-4147-A177-3AD203B41FA5}">
                      <a16:colId xmlns:a16="http://schemas.microsoft.com/office/drawing/2014/main" val="1304399669"/>
                    </a:ext>
                  </a:extLst>
                </a:gridCol>
                <a:gridCol w="1791693">
                  <a:extLst>
                    <a:ext uri="{9D8B030D-6E8A-4147-A177-3AD203B41FA5}">
                      <a16:colId xmlns:a16="http://schemas.microsoft.com/office/drawing/2014/main" val="1251431336"/>
                    </a:ext>
                  </a:extLst>
                </a:gridCol>
              </a:tblGrid>
              <a:tr h="437397">
                <a:tc>
                  <a:txBody>
                    <a:bodyPr/>
                    <a:lstStyle/>
                    <a:p>
                      <a:pPr marL="87313" indent="0"/>
                      <a:r>
                        <a:rPr lang="en-ZW" sz="1400" dirty="0">
                          <a:solidFill>
                            <a:schemeClr val="tx1"/>
                          </a:solidFill>
                          <a:effectLst/>
                        </a:rPr>
                        <a:t>NO</a:t>
                      </a:r>
                      <a:endParaRPr lang="en-ZW"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400">
                          <a:solidFill>
                            <a:schemeClr val="tx1"/>
                          </a:solidFill>
                          <a:effectLst/>
                        </a:rPr>
                        <a:t>NAME</a:t>
                      </a:r>
                      <a:endParaRPr lang="en-ZW"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400" dirty="0">
                          <a:solidFill>
                            <a:schemeClr val="tx1"/>
                          </a:solidFill>
                          <a:effectLst/>
                        </a:rPr>
                        <a:t>DESCRIPTION</a:t>
                      </a:r>
                      <a:endParaRPr lang="en-ZW"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400" dirty="0">
                          <a:solidFill>
                            <a:schemeClr val="tx1"/>
                          </a:solidFill>
                          <a:effectLst/>
                        </a:rPr>
                        <a:t>COST ESTIMATE (USD)</a:t>
                      </a:r>
                      <a:endParaRPr lang="en-ZW"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76712504"/>
                  </a:ext>
                </a:extLst>
              </a:tr>
              <a:tr h="1856308">
                <a:tc>
                  <a:txBody>
                    <a:bodyPr/>
                    <a:lstStyle/>
                    <a:p>
                      <a:pPr marL="0" lvl="0" indent="0">
                        <a:buFont typeface="+mj-lt"/>
                        <a:buNone/>
                      </a:pPr>
                      <a:r>
                        <a:rPr lang="en-ZW" sz="1800" dirty="0">
                          <a:solidFill>
                            <a:schemeClr val="tx1"/>
                          </a:solidFill>
                          <a:effectLst/>
                        </a:rPr>
                        <a:t>5 </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dirty="0">
                          <a:effectLst/>
                        </a:rPr>
                        <a:t>Coal Bed Methane</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buFont typeface="Symbol" panose="05050102010706020507" pitchFamily="18" charset="2"/>
                        <a:buChar char=""/>
                      </a:pPr>
                      <a:r>
                        <a:rPr lang="en-ZW" sz="1800" dirty="0">
                          <a:effectLst/>
                        </a:rPr>
                        <a:t>Proven resources in </a:t>
                      </a:r>
                      <a:r>
                        <a:rPr lang="en-ZW" sz="1800" dirty="0" err="1">
                          <a:effectLst/>
                        </a:rPr>
                        <a:t>Lupane</a:t>
                      </a:r>
                      <a:r>
                        <a:rPr lang="en-ZW" sz="1800" dirty="0">
                          <a:effectLst/>
                        </a:rPr>
                        <a:t> and Western parts of Zimbabwe</a:t>
                      </a:r>
                    </a:p>
                    <a:p>
                      <a:pPr marL="342900" lvl="0" indent="-342900">
                        <a:buFont typeface="Symbol" panose="05050102010706020507" pitchFamily="18" charset="2"/>
                        <a:buChar char=""/>
                      </a:pPr>
                      <a:r>
                        <a:rPr lang="en-ZW" sz="1800" dirty="0">
                          <a:effectLst/>
                        </a:rPr>
                        <a:t>Approximately 40 terra cubic feet (1.132 terra cubic metres) is available. </a:t>
                      </a:r>
                    </a:p>
                    <a:p>
                      <a:pPr marL="342900" lvl="0" indent="-342900">
                        <a:buFont typeface="Symbol" panose="05050102010706020507" pitchFamily="18" charset="2"/>
                        <a:buChar char=""/>
                      </a:pPr>
                      <a:r>
                        <a:rPr lang="en-ZW" sz="1800" dirty="0">
                          <a:effectLst/>
                        </a:rPr>
                        <a:t>Potential for power generation, industrial heating and use as feedstock for petrochemical industry as part of value addition processes</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dirty="0">
                          <a:effectLst/>
                        </a:rPr>
                        <a:t>N/A</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3043898193"/>
                  </a:ext>
                </a:extLst>
              </a:tr>
              <a:tr h="1346093">
                <a:tc>
                  <a:txBody>
                    <a:bodyPr/>
                    <a:lstStyle/>
                    <a:p>
                      <a:pPr marL="0" lvl="0" indent="0">
                        <a:buFont typeface="+mj-lt"/>
                        <a:buNone/>
                      </a:pPr>
                      <a:r>
                        <a:rPr lang="en-ZW" sz="1800" dirty="0">
                          <a:solidFill>
                            <a:schemeClr val="tx1"/>
                          </a:solidFill>
                          <a:effectLst/>
                        </a:rPr>
                        <a:t>6 </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a:effectLst/>
                        </a:rPr>
                        <a:t>Net metering </a:t>
                      </a:r>
                      <a:endParaRPr lang="en-ZW"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buFont typeface="Symbol" panose="05050102010706020507" pitchFamily="18" charset="2"/>
                        <a:buChar char=""/>
                      </a:pPr>
                      <a:r>
                        <a:rPr lang="en-ZW" sz="1800" dirty="0">
                          <a:effectLst/>
                        </a:rPr>
                        <a:t>Opportunity exists for rooftop solar installation on commercial buildings, industrial, institutions and households.</a:t>
                      </a:r>
                    </a:p>
                    <a:p>
                      <a:pPr marL="342900" lvl="0" indent="-342900">
                        <a:buFont typeface="Symbol" panose="05050102010706020507" pitchFamily="18" charset="2"/>
                        <a:buChar char=""/>
                      </a:pPr>
                      <a:r>
                        <a:rPr lang="en-ZW" sz="1800" dirty="0">
                          <a:effectLst/>
                        </a:rPr>
                        <a:t>Regulations are to be gazetted soon by mid 2018.</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a:effectLst/>
                        </a:rPr>
                        <a:t>Site specific</a:t>
                      </a:r>
                      <a:endParaRPr lang="en-ZW"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236897690"/>
                  </a:ext>
                </a:extLst>
              </a:tr>
              <a:tr h="1286267">
                <a:tc>
                  <a:txBody>
                    <a:bodyPr/>
                    <a:lstStyle/>
                    <a:p>
                      <a:pPr marL="0" lvl="0" indent="0">
                        <a:buFont typeface="+mj-lt"/>
                        <a:buNone/>
                      </a:pPr>
                      <a:r>
                        <a:rPr lang="en-ZW" sz="1800" dirty="0">
                          <a:solidFill>
                            <a:schemeClr val="tx1"/>
                          </a:solidFill>
                          <a:effectLst/>
                          <a:latin typeface="+mn-lt"/>
                          <a:ea typeface="+mn-ea"/>
                          <a:cs typeface="+mn-cs"/>
                        </a:rPr>
                        <a:t>7</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dirty="0">
                          <a:effectLst/>
                        </a:rPr>
                        <a:t>Wind resources</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lgn="just">
                        <a:buFont typeface="Symbol" panose="05050102010706020507" pitchFamily="18" charset="2"/>
                        <a:buChar char=""/>
                      </a:pPr>
                      <a:r>
                        <a:rPr lang="en-ZW" sz="1800" dirty="0">
                          <a:effectLst/>
                        </a:rPr>
                        <a:t>The Regulator is implementing wind resource assessment project with a view to produce bankable wind data which can be used by potential project developers and investors. The project is expected to be ready by end of 2018.</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dirty="0">
                          <a:effectLst/>
                        </a:rPr>
                        <a:t>Site specific</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283394340"/>
                  </a:ext>
                </a:extLst>
              </a:tr>
              <a:tr h="1940169">
                <a:tc>
                  <a:txBody>
                    <a:bodyPr/>
                    <a:lstStyle/>
                    <a:p>
                      <a:pPr marL="0" lvl="0" indent="0">
                        <a:buFont typeface="+mj-lt"/>
                        <a:buNone/>
                      </a:pPr>
                      <a:r>
                        <a:rPr lang="en-ZW" sz="1800" dirty="0">
                          <a:solidFill>
                            <a:schemeClr val="tx1"/>
                          </a:solidFill>
                          <a:effectLst/>
                        </a:rPr>
                        <a:t>8 </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a:effectLst/>
                        </a:rPr>
                        <a:t>Solar </a:t>
                      </a:r>
                      <a:endParaRPr lang="en-ZW"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lgn="just">
                        <a:lnSpc>
                          <a:spcPct val="115000"/>
                        </a:lnSpc>
                        <a:spcAft>
                          <a:spcPts val="0"/>
                        </a:spcAft>
                        <a:buFont typeface="Symbol" panose="05050102010706020507" pitchFamily="18" charset="2"/>
                        <a:buChar char=""/>
                      </a:pPr>
                      <a:r>
                        <a:rPr lang="en-GB" sz="1800" dirty="0">
                          <a:effectLst/>
                        </a:rPr>
                        <a:t>High solar irradiation </a:t>
                      </a:r>
                      <a:r>
                        <a:rPr lang="en-GB" sz="1800" dirty="0" err="1">
                          <a:effectLst/>
                        </a:rPr>
                        <a:t>resouce</a:t>
                      </a:r>
                      <a:r>
                        <a:rPr lang="en-GB" sz="1800" dirty="0">
                          <a:effectLst/>
                        </a:rPr>
                        <a:t> averaging 20MJ per square metre and 3,000 hours of sunshine per year. </a:t>
                      </a:r>
                      <a:endParaRPr lang="en-ZW" sz="1800" dirty="0">
                        <a:effectLst/>
                      </a:endParaRPr>
                    </a:p>
                    <a:p>
                      <a:pPr marL="342900" lvl="0" indent="-342900" algn="just">
                        <a:lnSpc>
                          <a:spcPct val="115000"/>
                        </a:lnSpc>
                        <a:spcAft>
                          <a:spcPts val="0"/>
                        </a:spcAft>
                        <a:buFont typeface="Symbol" panose="05050102010706020507" pitchFamily="18" charset="2"/>
                        <a:buChar char=""/>
                      </a:pPr>
                      <a:r>
                        <a:rPr lang="en-GB" sz="1800" dirty="0">
                          <a:effectLst/>
                        </a:rPr>
                        <a:t>Solar PV has a technical potential of over 600 MW </a:t>
                      </a:r>
                      <a:endParaRPr lang="en-ZW" sz="1800" dirty="0">
                        <a:effectLst/>
                      </a:endParaRPr>
                    </a:p>
                    <a:p>
                      <a:pPr marL="342900" lvl="0" indent="-342900" algn="just">
                        <a:lnSpc>
                          <a:spcPct val="115000"/>
                        </a:lnSpc>
                        <a:spcAft>
                          <a:spcPts val="0"/>
                        </a:spcAft>
                        <a:buFont typeface="Symbol" panose="05050102010706020507" pitchFamily="18" charset="2"/>
                        <a:buChar char=""/>
                      </a:pPr>
                      <a:r>
                        <a:rPr lang="en-GB" sz="1800" dirty="0">
                          <a:effectLst/>
                        </a:rPr>
                        <a:t>Opportunities exist for small - and large-scale deployment of grid-connected systems and off-grid remote locations. </a:t>
                      </a:r>
                      <a:endParaRPr lang="en-ZW" sz="1800" dirty="0">
                        <a:effectLst/>
                      </a:endParaRPr>
                    </a:p>
                    <a:p>
                      <a:pPr algn="just">
                        <a:lnSpc>
                          <a:spcPct val="115000"/>
                        </a:lnSpc>
                        <a:spcAft>
                          <a:spcPts val="0"/>
                        </a:spcAft>
                      </a:pPr>
                      <a:r>
                        <a:rPr lang="en-ZW" sz="1800" dirty="0">
                          <a:effectLst/>
                        </a:rPr>
                        <a:t> </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dirty="0">
                          <a:effectLst/>
                        </a:rPr>
                        <a:t>N/A</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318555289"/>
                  </a:ext>
                </a:extLst>
              </a:tr>
            </a:tbl>
          </a:graphicData>
        </a:graphic>
      </p:graphicFrame>
    </p:spTree>
    <p:extLst>
      <p:ext uri="{BB962C8B-B14F-4D97-AF65-F5344CB8AC3E}">
        <p14:creationId xmlns:p14="http://schemas.microsoft.com/office/powerpoint/2010/main" val="35210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29493214"/>
              </p:ext>
            </p:extLst>
          </p:nvPr>
        </p:nvGraphicFramePr>
        <p:xfrm>
          <a:off x="-1" y="0"/>
          <a:ext cx="12074306" cy="6685675"/>
        </p:xfrm>
        <a:graphic>
          <a:graphicData uri="http://schemas.openxmlformats.org/drawingml/2006/table">
            <a:tbl>
              <a:tblPr firstRow="1" firstCol="1" bandRow="1">
                <a:tableStyleId>{5C22544A-7EE6-4342-B048-85BDC9FD1C3A}</a:tableStyleId>
              </a:tblPr>
              <a:tblGrid>
                <a:gridCol w="721947">
                  <a:extLst>
                    <a:ext uri="{9D8B030D-6E8A-4147-A177-3AD203B41FA5}">
                      <a16:colId xmlns:a16="http://schemas.microsoft.com/office/drawing/2014/main" val="3228495575"/>
                    </a:ext>
                  </a:extLst>
                </a:gridCol>
                <a:gridCol w="1546377">
                  <a:extLst>
                    <a:ext uri="{9D8B030D-6E8A-4147-A177-3AD203B41FA5}">
                      <a16:colId xmlns:a16="http://schemas.microsoft.com/office/drawing/2014/main" val="1513327271"/>
                    </a:ext>
                  </a:extLst>
                </a:gridCol>
                <a:gridCol w="8611599">
                  <a:extLst>
                    <a:ext uri="{9D8B030D-6E8A-4147-A177-3AD203B41FA5}">
                      <a16:colId xmlns:a16="http://schemas.microsoft.com/office/drawing/2014/main" val="1542728956"/>
                    </a:ext>
                  </a:extLst>
                </a:gridCol>
                <a:gridCol w="1194383">
                  <a:extLst>
                    <a:ext uri="{9D8B030D-6E8A-4147-A177-3AD203B41FA5}">
                      <a16:colId xmlns:a16="http://schemas.microsoft.com/office/drawing/2014/main" val="2954016947"/>
                    </a:ext>
                  </a:extLst>
                </a:gridCol>
              </a:tblGrid>
              <a:tr h="86679">
                <a:tc>
                  <a:txBody>
                    <a:bodyPr/>
                    <a:lstStyle/>
                    <a:p>
                      <a:pPr marL="174625" indent="0"/>
                      <a:r>
                        <a:rPr lang="en-ZW" sz="1600" dirty="0">
                          <a:solidFill>
                            <a:schemeClr val="tx1"/>
                          </a:solidFill>
                          <a:effectLst/>
                        </a:rPr>
                        <a:t>NO</a:t>
                      </a:r>
                      <a:endParaRPr lang="en-ZW"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600" dirty="0">
                          <a:solidFill>
                            <a:schemeClr val="tx1"/>
                          </a:solidFill>
                          <a:effectLst/>
                        </a:rPr>
                        <a:t>NAME</a:t>
                      </a:r>
                      <a:endParaRPr lang="en-ZW"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600">
                          <a:solidFill>
                            <a:schemeClr val="tx1"/>
                          </a:solidFill>
                          <a:effectLst/>
                        </a:rPr>
                        <a:t>DESCRIPTION</a:t>
                      </a:r>
                      <a:endParaRPr lang="en-ZW"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100" dirty="0">
                          <a:solidFill>
                            <a:schemeClr val="tx1"/>
                          </a:solidFill>
                          <a:effectLst/>
                        </a:rPr>
                        <a:t>COST ESTIMATE (USD</a:t>
                      </a:r>
                      <a:r>
                        <a:rPr lang="en-ZW" sz="1600" dirty="0">
                          <a:solidFill>
                            <a:schemeClr val="tx1"/>
                          </a:solidFill>
                          <a:effectLst/>
                        </a:rPr>
                        <a:t>)</a:t>
                      </a:r>
                      <a:endParaRPr lang="en-ZW"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4191721922"/>
                  </a:ext>
                </a:extLst>
              </a:tr>
              <a:tr h="1768489">
                <a:tc>
                  <a:txBody>
                    <a:bodyPr/>
                    <a:lstStyle/>
                    <a:p>
                      <a:pPr marL="0" lvl="0" indent="0">
                        <a:buFont typeface="+mj-lt"/>
                        <a:buNone/>
                      </a:pPr>
                      <a:r>
                        <a:rPr lang="en-ZW" sz="1600" dirty="0">
                          <a:solidFill>
                            <a:schemeClr val="tx1"/>
                          </a:solidFill>
                          <a:effectLst/>
                          <a:latin typeface="+mn-lt"/>
                          <a:ea typeface="+mn-ea"/>
                          <a:cs typeface="+mn-cs"/>
                        </a:rPr>
                        <a:t>9</a:t>
                      </a:r>
                      <a:endParaRPr lang="en-ZW"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algn="just">
                        <a:spcAft>
                          <a:spcPts val="0"/>
                        </a:spcAft>
                      </a:pPr>
                      <a:r>
                        <a:rPr lang="en-ZW" sz="1600" dirty="0">
                          <a:solidFill>
                            <a:schemeClr val="tx1"/>
                          </a:solidFill>
                          <a:effectLst/>
                        </a:rPr>
                        <a:t>COAL</a:t>
                      </a:r>
                    </a:p>
                    <a:p>
                      <a:r>
                        <a:rPr lang="en-ZW" sz="1600" dirty="0">
                          <a:solidFill>
                            <a:schemeClr val="tx1"/>
                          </a:solidFill>
                          <a:effectLst/>
                        </a:rPr>
                        <a:t> </a:t>
                      </a:r>
                      <a:endParaRPr lang="en-ZW"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lgn="just">
                        <a:lnSpc>
                          <a:spcPct val="115000"/>
                        </a:lnSpc>
                        <a:spcAft>
                          <a:spcPts val="0"/>
                        </a:spcAft>
                        <a:buFont typeface="Symbol" panose="05050102010706020507" pitchFamily="18" charset="2"/>
                        <a:buChar char=""/>
                      </a:pPr>
                      <a:r>
                        <a:rPr lang="en-GB" sz="1600" dirty="0">
                          <a:solidFill>
                            <a:schemeClr val="tx1"/>
                          </a:solidFill>
                          <a:effectLst/>
                        </a:rPr>
                        <a:t>Proven coal resources of over 12 billion metric tonnes are situated mainly in the northern and north-western part of the country. </a:t>
                      </a:r>
                      <a:endParaRPr lang="en-ZW" sz="1600" dirty="0">
                        <a:solidFill>
                          <a:schemeClr val="tx1"/>
                        </a:solidFill>
                        <a:effectLst/>
                      </a:endParaRPr>
                    </a:p>
                    <a:p>
                      <a:pPr marL="342900" lvl="0" indent="-342900" algn="just">
                        <a:lnSpc>
                          <a:spcPct val="115000"/>
                        </a:lnSpc>
                        <a:spcAft>
                          <a:spcPts val="0"/>
                        </a:spcAft>
                        <a:buFont typeface="Symbol" panose="05050102010706020507" pitchFamily="18" charset="2"/>
                        <a:buChar char=""/>
                      </a:pPr>
                      <a:r>
                        <a:rPr lang="en-GB" sz="1600" dirty="0">
                          <a:solidFill>
                            <a:schemeClr val="tx1"/>
                          </a:solidFill>
                          <a:effectLst/>
                        </a:rPr>
                        <a:t>Our Coal are generally of good quality, with calorific values ranging from 20 to 32 MJ/kg (megajoules/kilogram). </a:t>
                      </a:r>
                      <a:endParaRPr lang="en-ZW" sz="1600" dirty="0">
                        <a:solidFill>
                          <a:schemeClr val="tx1"/>
                        </a:solidFill>
                        <a:effectLst/>
                      </a:endParaRPr>
                    </a:p>
                    <a:p>
                      <a:pPr marL="342900" lvl="0" indent="-342900" algn="just">
                        <a:lnSpc>
                          <a:spcPct val="115000"/>
                        </a:lnSpc>
                        <a:spcAft>
                          <a:spcPts val="0"/>
                        </a:spcAft>
                        <a:buFont typeface="Symbol" panose="05050102010706020507" pitchFamily="18" charset="2"/>
                        <a:buChar char=""/>
                      </a:pPr>
                      <a:r>
                        <a:rPr lang="en-GB" sz="1600" dirty="0">
                          <a:solidFill>
                            <a:schemeClr val="tx1"/>
                          </a:solidFill>
                          <a:effectLst/>
                        </a:rPr>
                        <a:t>Room for more power generation capacity to be enhanced by local and foreign investor participation as industrial development requires more energy. </a:t>
                      </a:r>
                      <a:endParaRPr lang="en-ZW"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449" marR="16449" marT="0" marB="0"/>
                </a:tc>
                <a:tc>
                  <a:txBody>
                    <a:bodyPr/>
                    <a:lstStyle/>
                    <a:p>
                      <a:r>
                        <a:rPr lang="en-ZW" sz="1600" dirty="0">
                          <a:solidFill>
                            <a:schemeClr val="tx1"/>
                          </a:solidFill>
                          <a:effectLst/>
                        </a:rPr>
                        <a:t>N/A</a:t>
                      </a:r>
                      <a:endParaRPr lang="en-ZW"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3426778090"/>
                  </a:ext>
                </a:extLst>
              </a:tr>
              <a:tr h="158913">
                <a:tc>
                  <a:txBody>
                    <a:bodyPr/>
                    <a:lstStyle/>
                    <a:p>
                      <a:pPr marL="0" lvl="0" indent="0">
                        <a:buFont typeface="+mj-lt"/>
                        <a:buNone/>
                      </a:pPr>
                      <a:r>
                        <a:rPr lang="en-ZW" sz="1800" dirty="0">
                          <a:solidFill>
                            <a:schemeClr val="tx1"/>
                          </a:solidFill>
                          <a:effectLst/>
                        </a:rPr>
                        <a:t>10 </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algn="just"/>
                      <a:r>
                        <a:rPr lang="en-ZW" sz="1800" dirty="0">
                          <a:solidFill>
                            <a:schemeClr val="tx1"/>
                          </a:solidFill>
                          <a:effectLst/>
                        </a:rPr>
                        <a:t>Ban Of Inefficient Lighting Products</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lgn="just">
                        <a:buFont typeface="Symbol" panose="05050102010706020507" pitchFamily="18" charset="2"/>
                        <a:buChar char=""/>
                      </a:pPr>
                      <a:r>
                        <a:rPr lang="en-ZW" sz="1800" dirty="0">
                          <a:solidFill>
                            <a:schemeClr val="tx1"/>
                          </a:solidFill>
                          <a:effectLst/>
                        </a:rPr>
                        <a:t>Inefficient Lighting Ban and Labelling Regulations in force since May 2017.</a:t>
                      </a:r>
                    </a:p>
                    <a:p>
                      <a:pPr marL="342900" lvl="0" indent="-342900" algn="just">
                        <a:buFont typeface="Symbol" panose="05050102010706020507" pitchFamily="18" charset="2"/>
                        <a:buChar char=""/>
                      </a:pPr>
                      <a:r>
                        <a:rPr lang="en-ZW" sz="1800" dirty="0">
                          <a:solidFill>
                            <a:schemeClr val="tx1"/>
                          </a:solidFill>
                          <a:effectLst/>
                        </a:rPr>
                        <a:t>All incandescent light bulbs to be replaced by efficient LED light bulbs </a:t>
                      </a:r>
                    </a:p>
                    <a:p>
                      <a:pPr marL="342900" lvl="0" indent="-342900" algn="just">
                        <a:buFont typeface="Symbol" panose="05050102010706020507" pitchFamily="18" charset="2"/>
                        <a:buChar char=""/>
                      </a:pPr>
                      <a:r>
                        <a:rPr lang="en-ZW" sz="1800" dirty="0">
                          <a:solidFill>
                            <a:schemeClr val="tx1"/>
                          </a:solidFill>
                          <a:effectLst/>
                        </a:rPr>
                        <a:t>Opportunity for manufacturing and assembling L.E.D. lighting products. </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dirty="0">
                          <a:solidFill>
                            <a:schemeClr val="tx1"/>
                          </a:solidFill>
                          <a:effectLst/>
                        </a:rPr>
                        <a:t>N/A</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1346629867"/>
                  </a:ext>
                </a:extLst>
              </a:tr>
              <a:tr h="502562">
                <a:tc>
                  <a:txBody>
                    <a:bodyPr/>
                    <a:lstStyle/>
                    <a:p>
                      <a:pPr marL="0" lvl="0" indent="0">
                        <a:buFont typeface="+mj-lt"/>
                        <a:buNone/>
                      </a:pPr>
                      <a:r>
                        <a:rPr lang="en-ZW" sz="1800" dirty="0">
                          <a:solidFill>
                            <a:schemeClr val="tx1"/>
                          </a:solidFill>
                          <a:effectLst/>
                        </a:rPr>
                        <a:t>11 </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algn="just">
                        <a:lnSpc>
                          <a:spcPct val="115000"/>
                        </a:lnSpc>
                        <a:spcAft>
                          <a:spcPts val="0"/>
                        </a:spcAft>
                      </a:pPr>
                      <a:r>
                        <a:rPr lang="en-ZW" sz="1800">
                          <a:solidFill>
                            <a:schemeClr val="tx1"/>
                          </a:solidFill>
                          <a:effectLst/>
                        </a:rPr>
                        <a:t>Solar water geysers</a:t>
                      </a:r>
                    </a:p>
                    <a:p>
                      <a:r>
                        <a:rPr lang="en-ZW" sz="1800">
                          <a:solidFill>
                            <a:schemeClr val="tx1"/>
                          </a:solidFill>
                          <a:effectLst/>
                        </a:rPr>
                        <a:t> </a:t>
                      </a:r>
                      <a:endParaRPr lang="en-ZW"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lgn="just">
                        <a:lnSpc>
                          <a:spcPct val="115000"/>
                        </a:lnSpc>
                        <a:spcAft>
                          <a:spcPts val="0"/>
                        </a:spcAft>
                        <a:buFont typeface="Symbol" panose="05050102010706020507" pitchFamily="18" charset="2"/>
                        <a:buChar char=""/>
                      </a:pPr>
                      <a:r>
                        <a:rPr lang="en-GB" sz="1800" dirty="0">
                          <a:solidFill>
                            <a:schemeClr val="tx1"/>
                          </a:solidFill>
                          <a:effectLst/>
                        </a:rPr>
                        <a:t>National Solar Water Heating program aims to install at least 250, 000 solar geysers replacing electric geysers.</a:t>
                      </a:r>
                      <a:endParaRPr lang="en-ZW" sz="1800" dirty="0">
                        <a:solidFill>
                          <a:schemeClr val="tx1"/>
                        </a:solidFill>
                        <a:effectLst/>
                      </a:endParaRPr>
                    </a:p>
                    <a:p>
                      <a:pPr marL="342900" lvl="0" indent="-342900" algn="just">
                        <a:lnSpc>
                          <a:spcPct val="115000"/>
                        </a:lnSpc>
                        <a:spcAft>
                          <a:spcPts val="0"/>
                        </a:spcAft>
                        <a:buFont typeface="Symbol" panose="05050102010706020507" pitchFamily="18" charset="2"/>
                        <a:buChar char=""/>
                      </a:pPr>
                      <a:r>
                        <a:rPr lang="en-GB" sz="1800" dirty="0">
                          <a:solidFill>
                            <a:schemeClr val="tx1"/>
                          </a:solidFill>
                          <a:effectLst/>
                        </a:rPr>
                        <a:t>Plan to introduce regulations for solar water geyser for water heating is underway. </a:t>
                      </a:r>
                      <a:endParaRPr lang="en-ZW" sz="1800" dirty="0">
                        <a:solidFill>
                          <a:schemeClr val="tx1"/>
                        </a:solidFill>
                        <a:effectLst/>
                      </a:endParaRPr>
                    </a:p>
                    <a:p>
                      <a:pPr marL="342900" lvl="0" indent="-342900" algn="just">
                        <a:lnSpc>
                          <a:spcPct val="115000"/>
                        </a:lnSpc>
                        <a:spcAft>
                          <a:spcPts val="0"/>
                        </a:spcAft>
                        <a:buFont typeface="Symbol" panose="05050102010706020507" pitchFamily="18" charset="2"/>
                        <a:buChar char=""/>
                      </a:pPr>
                      <a:r>
                        <a:rPr lang="en-GB" sz="1800" dirty="0">
                          <a:solidFill>
                            <a:schemeClr val="tx1"/>
                          </a:solidFill>
                          <a:effectLst/>
                        </a:rPr>
                        <a:t>Opportunities to manufacture and assemble solar water geysers. Demand for solar water geysers is increasing.</a:t>
                      </a:r>
                      <a:endParaRPr lang="en-ZW"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449" marR="16449" marT="0" marB="0"/>
                </a:tc>
                <a:tc>
                  <a:txBody>
                    <a:bodyPr/>
                    <a:lstStyle/>
                    <a:p>
                      <a:r>
                        <a:rPr lang="en-ZW" sz="1800" dirty="0">
                          <a:solidFill>
                            <a:schemeClr val="tx1"/>
                          </a:solidFill>
                          <a:effectLst/>
                        </a:rPr>
                        <a:t>N/A</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1319260516"/>
                  </a:ext>
                </a:extLst>
              </a:tr>
              <a:tr h="182750">
                <a:tc>
                  <a:txBody>
                    <a:bodyPr/>
                    <a:lstStyle/>
                    <a:p>
                      <a:pPr marL="0" lvl="0" indent="0">
                        <a:buFont typeface="+mj-lt"/>
                        <a:buNone/>
                      </a:pPr>
                      <a:r>
                        <a:rPr lang="en-ZW" sz="1800" dirty="0">
                          <a:solidFill>
                            <a:schemeClr val="tx1"/>
                          </a:solidFill>
                          <a:effectLst/>
                        </a:rPr>
                        <a:t>12 </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algn="just">
                        <a:lnSpc>
                          <a:spcPct val="115000"/>
                        </a:lnSpc>
                        <a:spcAft>
                          <a:spcPts val="0"/>
                        </a:spcAft>
                      </a:pPr>
                      <a:r>
                        <a:rPr lang="en-ZW" sz="1800">
                          <a:solidFill>
                            <a:schemeClr val="tx1"/>
                          </a:solidFill>
                          <a:effectLst/>
                        </a:rPr>
                        <a:t>Waste to energy</a:t>
                      </a:r>
                      <a:endParaRPr lang="en-ZW"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lgn="just">
                        <a:lnSpc>
                          <a:spcPct val="115000"/>
                        </a:lnSpc>
                        <a:spcAft>
                          <a:spcPts val="0"/>
                        </a:spcAft>
                        <a:buFont typeface="Symbol" panose="05050102010706020507" pitchFamily="18" charset="2"/>
                        <a:buChar char=""/>
                      </a:pPr>
                      <a:r>
                        <a:rPr lang="en-GB" sz="1800" dirty="0">
                          <a:solidFill>
                            <a:schemeClr val="tx1"/>
                          </a:solidFill>
                          <a:effectLst/>
                        </a:rPr>
                        <a:t>Plenty of wood off-cuts from saw-mills</a:t>
                      </a:r>
                      <a:endParaRPr lang="en-ZW" sz="1800" dirty="0">
                        <a:solidFill>
                          <a:schemeClr val="tx1"/>
                        </a:solidFill>
                        <a:effectLst/>
                      </a:endParaRPr>
                    </a:p>
                    <a:p>
                      <a:pPr marL="342900" lvl="0" indent="-342900" algn="just">
                        <a:lnSpc>
                          <a:spcPct val="115000"/>
                        </a:lnSpc>
                        <a:spcAft>
                          <a:spcPts val="0"/>
                        </a:spcAft>
                        <a:buFont typeface="Symbol" panose="05050102010706020507" pitchFamily="18" charset="2"/>
                        <a:buChar char=""/>
                      </a:pPr>
                      <a:r>
                        <a:rPr lang="en-GB" sz="1800" dirty="0">
                          <a:solidFill>
                            <a:schemeClr val="tx1"/>
                          </a:solidFill>
                          <a:effectLst/>
                        </a:rPr>
                        <a:t>Waste too energy projects at municipality landfill to generate heat and electricity.</a:t>
                      </a:r>
                      <a:endParaRPr lang="en-ZW"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449" marR="16449" marT="0" marB="0"/>
                </a:tc>
                <a:tc>
                  <a:txBody>
                    <a:bodyPr/>
                    <a:lstStyle/>
                    <a:p>
                      <a:r>
                        <a:rPr lang="en-ZW" sz="1800" dirty="0">
                          <a:solidFill>
                            <a:schemeClr val="tx1"/>
                          </a:solidFill>
                          <a:effectLst/>
                        </a:rPr>
                        <a:t> </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2531203785"/>
                  </a:ext>
                </a:extLst>
              </a:tr>
              <a:tr h="91375">
                <a:tc>
                  <a:txBody>
                    <a:bodyPr/>
                    <a:lstStyle/>
                    <a:p>
                      <a:pPr marL="0" lvl="0" indent="0">
                        <a:buFont typeface="+mj-lt"/>
                        <a:buNone/>
                      </a:pPr>
                      <a:r>
                        <a:rPr lang="en-ZW" sz="1800" dirty="0">
                          <a:solidFill>
                            <a:schemeClr val="tx1"/>
                          </a:solidFill>
                          <a:effectLst/>
                        </a:rPr>
                        <a:t>13 </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algn="just">
                        <a:lnSpc>
                          <a:spcPct val="115000"/>
                        </a:lnSpc>
                        <a:spcAft>
                          <a:spcPts val="0"/>
                        </a:spcAft>
                      </a:pPr>
                      <a:r>
                        <a:rPr lang="en-ZW" sz="1800">
                          <a:solidFill>
                            <a:schemeClr val="tx1"/>
                          </a:solidFill>
                          <a:effectLst/>
                        </a:rPr>
                        <a:t>Energy efficiency</a:t>
                      </a:r>
                      <a:endParaRPr lang="en-ZW"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lgn="just">
                        <a:lnSpc>
                          <a:spcPct val="115000"/>
                        </a:lnSpc>
                        <a:spcAft>
                          <a:spcPts val="0"/>
                        </a:spcAft>
                        <a:buFont typeface="Symbol" panose="05050102010706020507" pitchFamily="18" charset="2"/>
                        <a:buChar char=""/>
                      </a:pPr>
                      <a:r>
                        <a:rPr lang="en-GB" sz="1800">
                          <a:solidFill>
                            <a:schemeClr val="tx1"/>
                          </a:solidFill>
                          <a:effectLst/>
                        </a:rPr>
                        <a:t>Opportunity to engage industry to improve energy efficiency</a:t>
                      </a:r>
                      <a:endParaRPr lang="en-ZW"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449" marR="16449" marT="0" marB="0"/>
                </a:tc>
                <a:tc>
                  <a:txBody>
                    <a:bodyPr/>
                    <a:lstStyle/>
                    <a:p>
                      <a:r>
                        <a:rPr lang="en-ZW" sz="1800" dirty="0">
                          <a:solidFill>
                            <a:schemeClr val="tx1"/>
                          </a:solidFill>
                          <a:effectLst/>
                        </a:rPr>
                        <a:t> </a:t>
                      </a:r>
                      <a:endParaRPr lang="en-ZW"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2732756625"/>
                  </a:ext>
                </a:extLst>
              </a:tr>
            </a:tbl>
          </a:graphicData>
        </a:graphic>
      </p:graphicFrame>
    </p:spTree>
    <p:extLst>
      <p:ext uri="{BB962C8B-B14F-4D97-AF65-F5344CB8AC3E}">
        <p14:creationId xmlns:p14="http://schemas.microsoft.com/office/powerpoint/2010/main" val="2678270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325" y="393941"/>
            <a:ext cx="8880894" cy="1038046"/>
          </a:xfrm>
        </p:spPr>
        <p:txBody>
          <a:bodyPr>
            <a:normAutofit fontScale="90000"/>
          </a:bodyPr>
          <a:lstStyle/>
          <a:p>
            <a:r>
              <a:rPr lang="en-ZW" dirty="0">
                <a:solidFill>
                  <a:schemeClr val="tx1"/>
                </a:solidFill>
              </a:rPr>
              <a:t>Licensed IPP projects in Zimbabwe</a:t>
            </a:r>
            <a:br>
              <a:rPr lang="en-ZW" dirty="0">
                <a:solidFill>
                  <a:schemeClr val="tx1"/>
                </a:solidFill>
              </a:rPr>
            </a:br>
            <a:r>
              <a:rPr lang="en-ZW" dirty="0">
                <a:solidFill>
                  <a:schemeClr val="tx1"/>
                </a:solidFill>
              </a:rPr>
              <a:t>		Under development</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sp>
        <p:nvSpPr>
          <p:cNvPr id="5" name="TextBox 4"/>
          <p:cNvSpPr txBox="1"/>
          <p:nvPr/>
        </p:nvSpPr>
        <p:spPr>
          <a:xfrm>
            <a:off x="4167423" y="1620759"/>
            <a:ext cx="3940258" cy="369332"/>
          </a:xfrm>
          <a:prstGeom prst="rect">
            <a:avLst/>
          </a:prstGeom>
          <a:noFill/>
        </p:spPr>
        <p:txBody>
          <a:bodyPr wrap="square" rtlCol="0">
            <a:spAutoFit/>
          </a:bodyPr>
          <a:lstStyle/>
          <a:p>
            <a:r>
              <a:rPr lang="en-ZW" dirty="0"/>
              <a:t>List and estimated  total capacity </a:t>
            </a:r>
          </a:p>
        </p:txBody>
      </p:sp>
      <p:pic>
        <p:nvPicPr>
          <p:cNvPr id="6" name="Picture 6"/>
          <p:cNvPicPr>
            <a:picLocks noChangeAspect="1"/>
          </p:cNvPicPr>
          <p:nvPr/>
        </p:nvPicPr>
        <p:blipFill>
          <a:blip r:embed="rId2"/>
          <a:stretch>
            <a:fillRect/>
          </a:stretch>
        </p:blipFill>
        <p:spPr>
          <a:xfrm>
            <a:off x="0" y="0"/>
            <a:ext cx="1859280" cy="1793932"/>
          </a:xfrm>
          <a:prstGeom prst="rect">
            <a:avLst/>
          </a:prstGeom>
        </p:spPr>
      </p:pic>
      <p:pic>
        <p:nvPicPr>
          <p:cNvPr id="7" name="Picture 6"/>
          <p:cNvPicPr>
            <a:picLocks noChangeAspect="1"/>
          </p:cNvPicPr>
          <p:nvPr/>
        </p:nvPicPr>
        <p:blipFill>
          <a:blip r:embed="rId3" cstate="print"/>
          <a:stretch>
            <a:fillRect/>
          </a:stretch>
        </p:blipFill>
        <p:spPr>
          <a:xfrm>
            <a:off x="10655675" y="0"/>
            <a:ext cx="1536325" cy="168873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507814177"/>
              </p:ext>
            </p:extLst>
          </p:nvPr>
        </p:nvGraphicFramePr>
        <p:xfrm>
          <a:off x="0" y="2164079"/>
          <a:ext cx="12192000" cy="4000500"/>
        </p:xfrm>
        <a:graphic>
          <a:graphicData uri="http://schemas.openxmlformats.org/drawingml/2006/table">
            <a:tbl>
              <a:tblPr firstRow="1" bandRow="1">
                <a:tableStyleId>{5C22544A-7EE6-4342-B048-85BDC9FD1C3A}</a:tableStyleId>
              </a:tblPr>
              <a:tblGrid>
                <a:gridCol w="1606968">
                  <a:extLst>
                    <a:ext uri="{9D8B030D-6E8A-4147-A177-3AD203B41FA5}">
                      <a16:colId xmlns:a16="http://schemas.microsoft.com/office/drawing/2014/main" val="20000"/>
                    </a:ext>
                  </a:extLst>
                </a:gridCol>
                <a:gridCol w="3126602">
                  <a:extLst>
                    <a:ext uri="{9D8B030D-6E8A-4147-A177-3AD203B41FA5}">
                      <a16:colId xmlns:a16="http://schemas.microsoft.com/office/drawing/2014/main" val="20001"/>
                    </a:ext>
                  </a:extLst>
                </a:gridCol>
                <a:gridCol w="441043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800100">
                <a:tc>
                  <a:txBody>
                    <a:bodyPr/>
                    <a:lstStyle/>
                    <a:p>
                      <a:endParaRPr lang="en-ZW" b="1" dirty="0"/>
                    </a:p>
                  </a:txBody>
                  <a:tcPr/>
                </a:tc>
                <a:tc>
                  <a:txBody>
                    <a:bodyPr/>
                    <a:lstStyle/>
                    <a:p>
                      <a:r>
                        <a:rPr lang="en-ZW" b="1" dirty="0"/>
                        <a:t>TYPE</a:t>
                      </a:r>
                    </a:p>
                  </a:txBody>
                  <a:tcPr/>
                </a:tc>
                <a:tc>
                  <a:txBody>
                    <a:bodyPr/>
                    <a:lstStyle/>
                    <a:p>
                      <a:r>
                        <a:rPr lang="en-ZW" b="1" dirty="0"/>
                        <a:t>Number </a:t>
                      </a:r>
                    </a:p>
                  </a:txBody>
                  <a:tcPr/>
                </a:tc>
                <a:tc>
                  <a:txBody>
                    <a:bodyPr/>
                    <a:lstStyle/>
                    <a:p>
                      <a:r>
                        <a:rPr lang="en-ZW" b="1" dirty="0"/>
                        <a:t>Estimated capacity (MW)</a:t>
                      </a:r>
                    </a:p>
                  </a:txBody>
                  <a:tcPr/>
                </a:tc>
                <a:extLst>
                  <a:ext uri="{0D108BD9-81ED-4DB2-BD59-A6C34878D82A}">
                    <a16:rowId xmlns:a16="http://schemas.microsoft.com/office/drawing/2014/main" val="10000"/>
                  </a:ext>
                </a:extLst>
              </a:tr>
              <a:tr h="800100">
                <a:tc>
                  <a:txBody>
                    <a:bodyPr/>
                    <a:lstStyle/>
                    <a:p>
                      <a:r>
                        <a:rPr lang="en-ZW" b="1" dirty="0"/>
                        <a:t>1</a:t>
                      </a:r>
                    </a:p>
                  </a:txBody>
                  <a:tcPr/>
                </a:tc>
                <a:tc>
                  <a:txBody>
                    <a:bodyPr/>
                    <a:lstStyle/>
                    <a:p>
                      <a:r>
                        <a:rPr lang="en-ZW" b="1" dirty="0"/>
                        <a:t>Mini hydro power</a:t>
                      </a:r>
                    </a:p>
                  </a:txBody>
                  <a:tcPr/>
                </a:tc>
                <a:tc>
                  <a:txBody>
                    <a:bodyPr/>
                    <a:lstStyle/>
                    <a:p>
                      <a:r>
                        <a:rPr lang="en-ZW" b="1" dirty="0"/>
                        <a:t>&gt; 10</a:t>
                      </a:r>
                    </a:p>
                  </a:txBody>
                  <a:tcPr/>
                </a:tc>
                <a:tc>
                  <a:txBody>
                    <a:bodyPr/>
                    <a:lstStyle/>
                    <a:p>
                      <a:r>
                        <a:rPr lang="en-ZW" b="1" dirty="0"/>
                        <a:t>About 40MW installed</a:t>
                      </a:r>
                    </a:p>
                  </a:txBody>
                  <a:tcPr/>
                </a:tc>
                <a:extLst>
                  <a:ext uri="{0D108BD9-81ED-4DB2-BD59-A6C34878D82A}">
                    <a16:rowId xmlns:a16="http://schemas.microsoft.com/office/drawing/2014/main" val="10001"/>
                  </a:ext>
                </a:extLst>
              </a:tr>
              <a:tr h="800100">
                <a:tc>
                  <a:txBody>
                    <a:bodyPr/>
                    <a:lstStyle/>
                    <a:p>
                      <a:r>
                        <a:rPr lang="en-ZW" b="1" dirty="0"/>
                        <a:t>2</a:t>
                      </a:r>
                    </a:p>
                  </a:txBody>
                  <a:tcPr/>
                </a:tc>
                <a:tc>
                  <a:txBody>
                    <a:bodyPr/>
                    <a:lstStyle/>
                    <a:p>
                      <a:r>
                        <a:rPr lang="en-ZW" b="1" dirty="0"/>
                        <a:t>Co-generation (</a:t>
                      </a:r>
                      <a:r>
                        <a:rPr lang="en-ZW" b="1" dirty="0" err="1"/>
                        <a:t>bagasse</a:t>
                      </a:r>
                      <a:r>
                        <a:rPr lang="en-ZW" b="1" dirty="0"/>
                        <a:t> and timber)</a:t>
                      </a:r>
                    </a:p>
                  </a:txBody>
                  <a:tcPr/>
                </a:tc>
                <a:tc>
                  <a:txBody>
                    <a:bodyPr/>
                    <a:lstStyle/>
                    <a:p>
                      <a:r>
                        <a:rPr lang="en-ZW" b="1" dirty="0"/>
                        <a:t>4</a:t>
                      </a:r>
                    </a:p>
                  </a:txBody>
                  <a:tcPr/>
                </a:tc>
                <a:tc>
                  <a:txBody>
                    <a:bodyPr/>
                    <a:lstStyle/>
                    <a:p>
                      <a:r>
                        <a:rPr lang="en-ZW" b="1" dirty="0"/>
                        <a:t>97</a:t>
                      </a:r>
                      <a:r>
                        <a:rPr lang="en-ZW" b="1" baseline="0" dirty="0"/>
                        <a:t> </a:t>
                      </a:r>
                      <a:r>
                        <a:rPr lang="en-ZW" b="1" dirty="0"/>
                        <a:t>MW installed</a:t>
                      </a:r>
                    </a:p>
                  </a:txBody>
                  <a:tcPr/>
                </a:tc>
                <a:extLst>
                  <a:ext uri="{0D108BD9-81ED-4DB2-BD59-A6C34878D82A}">
                    <a16:rowId xmlns:a16="http://schemas.microsoft.com/office/drawing/2014/main" val="10002"/>
                  </a:ext>
                </a:extLst>
              </a:tr>
              <a:tr h="800100">
                <a:tc>
                  <a:txBody>
                    <a:bodyPr/>
                    <a:lstStyle/>
                    <a:p>
                      <a:r>
                        <a:rPr lang="en-ZW" b="1" dirty="0"/>
                        <a:t>3</a:t>
                      </a:r>
                    </a:p>
                  </a:txBody>
                  <a:tcPr/>
                </a:tc>
                <a:tc>
                  <a:txBody>
                    <a:bodyPr/>
                    <a:lstStyle/>
                    <a:p>
                      <a:r>
                        <a:rPr lang="en-ZW" b="1" dirty="0"/>
                        <a:t>Coal thermal, gas </a:t>
                      </a:r>
                    </a:p>
                  </a:txBody>
                  <a:tcPr/>
                </a:tc>
                <a:tc>
                  <a:txBody>
                    <a:bodyPr/>
                    <a:lstStyle/>
                    <a:p>
                      <a:r>
                        <a:rPr lang="en-ZW" b="1" dirty="0"/>
                        <a:t>&gt; 5 (</a:t>
                      </a:r>
                      <a:r>
                        <a:rPr lang="en-ZW" b="1" dirty="0" err="1"/>
                        <a:t>Sengwa</a:t>
                      </a:r>
                      <a:r>
                        <a:rPr lang="en-ZW" b="1" dirty="0"/>
                        <a:t>, </a:t>
                      </a:r>
                      <a:r>
                        <a:rPr lang="en-ZW" b="1" dirty="0" err="1"/>
                        <a:t>lusulu</a:t>
                      </a:r>
                      <a:r>
                        <a:rPr lang="en-ZW" b="1" dirty="0"/>
                        <a:t>, </a:t>
                      </a:r>
                      <a:r>
                        <a:rPr lang="en-ZW" b="1" dirty="0" err="1"/>
                        <a:t>Gwayi</a:t>
                      </a:r>
                      <a:r>
                        <a:rPr lang="en-ZW" b="1" dirty="0"/>
                        <a:t>, </a:t>
                      </a:r>
                      <a:r>
                        <a:rPr lang="en-ZW" b="1" dirty="0" err="1"/>
                        <a:t>Hwange</a:t>
                      </a:r>
                      <a:r>
                        <a:rPr lang="en-ZW" b="1" dirty="0"/>
                        <a:t> 7&amp;8 and others)</a:t>
                      </a:r>
                    </a:p>
                  </a:txBody>
                  <a:tcPr/>
                </a:tc>
                <a:tc>
                  <a:txBody>
                    <a:bodyPr/>
                    <a:lstStyle/>
                    <a:p>
                      <a:r>
                        <a:rPr lang="en-ZW" b="1" dirty="0"/>
                        <a:t>&gt; 6000MW</a:t>
                      </a:r>
                    </a:p>
                  </a:txBody>
                  <a:tcPr/>
                </a:tc>
                <a:extLst>
                  <a:ext uri="{0D108BD9-81ED-4DB2-BD59-A6C34878D82A}">
                    <a16:rowId xmlns:a16="http://schemas.microsoft.com/office/drawing/2014/main" val="10003"/>
                  </a:ext>
                </a:extLst>
              </a:tr>
              <a:tr h="800100">
                <a:tc>
                  <a:txBody>
                    <a:bodyPr/>
                    <a:lstStyle/>
                    <a:p>
                      <a:r>
                        <a:rPr lang="en-ZW" b="1" dirty="0"/>
                        <a:t>4</a:t>
                      </a:r>
                    </a:p>
                  </a:txBody>
                  <a:tcPr/>
                </a:tc>
                <a:tc>
                  <a:txBody>
                    <a:bodyPr/>
                    <a:lstStyle/>
                    <a:p>
                      <a:r>
                        <a:rPr lang="en-ZW" b="1" dirty="0"/>
                        <a:t>Solar</a:t>
                      </a:r>
                    </a:p>
                  </a:txBody>
                  <a:tcPr/>
                </a:tc>
                <a:tc>
                  <a:txBody>
                    <a:bodyPr/>
                    <a:lstStyle/>
                    <a:p>
                      <a:r>
                        <a:rPr lang="en-ZW" b="1" dirty="0"/>
                        <a:t>&gt;</a:t>
                      </a:r>
                      <a:r>
                        <a:rPr lang="en-ZW" b="1" baseline="0" dirty="0"/>
                        <a:t> 80</a:t>
                      </a:r>
                      <a:endParaRPr lang="en-ZW" b="1" dirty="0"/>
                    </a:p>
                  </a:txBody>
                  <a:tcPr/>
                </a:tc>
                <a:tc>
                  <a:txBody>
                    <a:bodyPr/>
                    <a:lstStyle/>
                    <a:p>
                      <a:r>
                        <a:rPr lang="en-ZW" b="1" dirty="0"/>
                        <a:t>About 1200MW</a:t>
                      </a:r>
                    </a:p>
                  </a:txBody>
                  <a:tcPr/>
                </a:tc>
                <a:extLst>
                  <a:ext uri="{0D108BD9-81ED-4DB2-BD59-A6C34878D82A}">
                    <a16:rowId xmlns:a16="http://schemas.microsoft.com/office/drawing/2014/main" val="10004"/>
                  </a:ext>
                </a:extLst>
              </a:tr>
            </a:tbl>
          </a:graphicData>
        </a:graphic>
      </p:graphicFrame>
      <p:sp>
        <p:nvSpPr>
          <p:cNvPr id="9" name="TextBox 8"/>
          <p:cNvSpPr txBox="1"/>
          <p:nvPr/>
        </p:nvSpPr>
        <p:spPr>
          <a:xfrm>
            <a:off x="198408" y="6263640"/>
            <a:ext cx="11993592" cy="369332"/>
          </a:xfrm>
          <a:prstGeom prst="rect">
            <a:avLst/>
          </a:prstGeom>
          <a:noFill/>
        </p:spPr>
        <p:txBody>
          <a:bodyPr wrap="square" rtlCol="0">
            <a:spAutoFit/>
          </a:bodyPr>
          <a:lstStyle/>
          <a:p>
            <a:r>
              <a:rPr lang="en-ZW" b="1" i="1" u="sng" dirty="0">
                <a:solidFill>
                  <a:srgbClr val="C00000"/>
                </a:solidFill>
              </a:rPr>
              <a:t>Challenges</a:t>
            </a:r>
            <a:r>
              <a:rPr lang="en-ZW" b="1" i="1" dirty="0">
                <a:solidFill>
                  <a:srgbClr val="C00000"/>
                </a:solidFill>
              </a:rPr>
              <a:t>: Struggling to reach Financial Close, feasibility studies, funding, guarantees, and risk issues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ECB7E-765E-AC1F-4496-A2A45B995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65FF4-2787-16D7-685F-98ED666E7B33}"/>
              </a:ext>
            </a:extLst>
          </p:cNvPr>
          <p:cNvSpPr>
            <a:spLocks noGrp="1"/>
          </p:cNvSpPr>
          <p:nvPr>
            <p:ph type="title"/>
          </p:nvPr>
        </p:nvSpPr>
        <p:spPr>
          <a:xfrm>
            <a:off x="2388532" y="464709"/>
            <a:ext cx="8761413" cy="706964"/>
          </a:xfrm>
        </p:spPr>
        <p:txBody>
          <a:bodyPr/>
          <a:lstStyle/>
          <a:p>
            <a:r>
              <a:rPr lang="en-US" dirty="0"/>
              <a:t>Large Hydro Resources</a:t>
            </a:r>
          </a:p>
        </p:txBody>
      </p:sp>
      <p:sp>
        <p:nvSpPr>
          <p:cNvPr id="3" name="Content Placeholder 2">
            <a:extLst>
              <a:ext uri="{FF2B5EF4-FFF2-40B4-BE49-F238E27FC236}">
                <a16:creationId xmlns:a16="http://schemas.microsoft.com/office/drawing/2014/main" id="{4D69641F-F35F-148A-0D7F-26F29F389C60}"/>
              </a:ext>
            </a:extLst>
          </p:cNvPr>
          <p:cNvSpPr>
            <a:spLocks noGrp="1"/>
          </p:cNvSpPr>
          <p:nvPr>
            <p:ph idx="1"/>
          </p:nvPr>
        </p:nvSpPr>
        <p:spPr>
          <a:xfrm>
            <a:off x="483079" y="2251494"/>
            <a:ext cx="11179833" cy="3768306"/>
          </a:xfrm>
        </p:spPr>
        <p:txBody>
          <a:bodyPr>
            <a:normAutofit/>
          </a:bodyPr>
          <a:lstStyle/>
          <a:p>
            <a:r>
              <a:rPr lang="en-ZW" sz="2000" dirty="0">
                <a:latin typeface="Tahoma" pitchFamily="34" charset="0"/>
                <a:ea typeface="Tahoma" pitchFamily="34" charset="0"/>
                <a:cs typeface="Tahoma" pitchFamily="34" charset="0"/>
              </a:rPr>
              <a:t>It is planned to build hydro-electric dam facilities at the </a:t>
            </a:r>
            <a:r>
              <a:rPr lang="en-ZW" sz="2000" b="1" dirty="0" err="1">
                <a:latin typeface="Tahoma" pitchFamily="34" charset="0"/>
                <a:ea typeface="Tahoma" pitchFamily="34" charset="0"/>
                <a:cs typeface="Tahoma" pitchFamily="34" charset="0"/>
              </a:rPr>
              <a:t>Batoka</a:t>
            </a:r>
            <a:r>
              <a:rPr lang="en-ZW" sz="2000" b="1" dirty="0">
                <a:latin typeface="Tahoma" pitchFamily="34" charset="0"/>
                <a:ea typeface="Tahoma" pitchFamily="34" charset="0"/>
                <a:cs typeface="Tahoma" pitchFamily="34" charset="0"/>
              </a:rPr>
              <a:t> Gorge</a:t>
            </a:r>
            <a:r>
              <a:rPr lang="en-ZW" sz="2000" dirty="0">
                <a:latin typeface="Tahoma" pitchFamily="34" charset="0"/>
                <a:ea typeface="Tahoma" pitchFamily="34" charset="0"/>
                <a:cs typeface="Tahoma" pitchFamily="34" charset="0"/>
              </a:rPr>
              <a:t> and </a:t>
            </a:r>
            <a:r>
              <a:rPr lang="en-ZW" sz="2000" b="1" dirty="0">
                <a:latin typeface="Tahoma" pitchFamily="34" charset="0"/>
                <a:ea typeface="Tahoma" pitchFamily="34" charset="0"/>
                <a:cs typeface="Tahoma" pitchFamily="34" charset="0"/>
              </a:rPr>
              <a:t>Devil's Gorge</a:t>
            </a:r>
            <a:r>
              <a:rPr lang="en-ZW" sz="2000" dirty="0">
                <a:latin typeface="Tahoma" pitchFamily="34" charset="0"/>
                <a:ea typeface="Tahoma" pitchFamily="34" charset="0"/>
                <a:cs typeface="Tahoma" pitchFamily="34" charset="0"/>
              </a:rPr>
              <a:t>, both upstream the Kariba, and the </a:t>
            </a:r>
            <a:r>
              <a:rPr lang="en-ZW" sz="2000" dirty="0" err="1">
                <a:latin typeface="Tahoma" pitchFamily="34" charset="0"/>
                <a:ea typeface="Tahoma" pitchFamily="34" charset="0"/>
                <a:cs typeface="Tahoma" pitchFamily="34" charset="0"/>
              </a:rPr>
              <a:t>Mupata</a:t>
            </a:r>
            <a:r>
              <a:rPr lang="en-ZW" sz="2000" dirty="0">
                <a:latin typeface="Tahoma" pitchFamily="34" charset="0"/>
                <a:ea typeface="Tahoma" pitchFamily="34" charset="0"/>
                <a:cs typeface="Tahoma" pitchFamily="34" charset="0"/>
              </a:rPr>
              <a:t> Gorge, between Kariba and Cahora </a:t>
            </a:r>
            <a:r>
              <a:rPr lang="en-ZW" sz="2000" dirty="0" err="1">
                <a:latin typeface="Tahoma" pitchFamily="34" charset="0"/>
                <a:ea typeface="Tahoma" pitchFamily="34" charset="0"/>
                <a:cs typeface="Tahoma" pitchFamily="34" charset="0"/>
              </a:rPr>
              <a:t>Bassa</a:t>
            </a:r>
            <a:endParaRPr lang="en-ZW" sz="2000" dirty="0">
              <a:latin typeface="Tahoma" pitchFamily="34" charset="0"/>
              <a:ea typeface="Tahoma" pitchFamily="34" charset="0"/>
              <a:cs typeface="Tahoma" pitchFamily="34" charset="0"/>
            </a:endParaRPr>
          </a:p>
          <a:p>
            <a:r>
              <a:rPr lang="en-ZW" sz="2000" dirty="0">
                <a:latin typeface="Tahoma" pitchFamily="34" charset="0"/>
                <a:ea typeface="Tahoma" pitchFamily="34" charset="0"/>
                <a:cs typeface="Tahoma" pitchFamily="34" charset="0"/>
              </a:rPr>
              <a:t>2000MW exists along the Zambezi river between Zimbabwe and Zambia</a:t>
            </a:r>
          </a:p>
          <a:p>
            <a:endParaRPr lang="en-ZW" sz="2000" dirty="0">
              <a:latin typeface="Tahoma" pitchFamily="34" charset="0"/>
              <a:ea typeface="Tahoma" pitchFamily="34" charset="0"/>
              <a:cs typeface="Tahoma" pitchFamily="34" charset="0"/>
            </a:endParaRPr>
          </a:p>
          <a:p>
            <a:endParaRPr lang="en-US" sz="2000" dirty="0">
              <a:latin typeface="Tahoma" pitchFamily="34" charset="0"/>
              <a:ea typeface="Tahoma" pitchFamily="34" charset="0"/>
              <a:cs typeface="Tahoma" pitchFamily="34" charset="0"/>
            </a:endParaRPr>
          </a:p>
        </p:txBody>
      </p:sp>
      <p:pic>
        <p:nvPicPr>
          <p:cNvPr id="4" name="Content Placeholder 5" descr="existing-and-potential-hydropower-projects-on-the-zambezi-river_2995.jpg">
            <a:extLst>
              <a:ext uri="{FF2B5EF4-FFF2-40B4-BE49-F238E27FC236}">
                <a16:creationId xmlns:a16="http://schemas.microsoft.com/office/drawing/2014/main" id="{5C68937C-5C13-AEE5-C7A7-87F7E62226A7}"/>
              </a:ext>
            </a:extLst>
          </p:cNvPr>
          <p:cNvPicPr/>
          <p:nvPr/>
        </p:nvPicPr>
        <p:blipFill>
          <a:blip r:embed="rId2" cstate="print"/>
          <a:stretch>
            <a:fillRect/>
          </a:stretch>
        </p:blipFill>
        <p:spPr>
          <a:xfrm>
            <a:off x="1802295" y="3519577"/>
            <a:ext cx="7988686" cy="3338423"/>
          </a:xfrm>
          <a:prstGeom prst="rect">
            <a:avLst/>
          </a:prstGeom>
          <a:ln>
            <a:noFill/>
          </a:ln>
          <a:effectLst>
            <a:softEdge rad="112500"/>
          </a:effectLst>
        </p:spPr>
      </p:pic>
    </p:spTree>
    <p:extLst>
      <p:ext uri="{BB962C8B-B14F-4D97-AF65-F5344CB8AC3E}">
        <p14:creationId xmlns:p14="http://schemas.microsoft.com/office/powerpoint/2010/main" val="190565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DCFA-48C3-41D0-9372-2CC16865D4F7}"/>
              </a:ext>
            </a:extLst>
          </p:cNvPr>
          <p:cNvSpPr>
            <a:spLocks noGrp="1"/>
          </p:cNvSpPr>
          <p:nvPr>
            <p:ph type="title"/>
          </p:nvPr>
        </p:nvSpPr>
        <p:spPr>
          <a:xfrm>
            <a:off x="1164566" y="481961"/>
            <a:ext cx="9269386" cy="993677"/>
          </a:xfrm>
        </p:spPr>
        <p:txBody>
          <a:bodyPr/>
          <a:lstStyle/>
          <a:p>
            <a:r>
              <a:rPr lang="en-US" dirty="0"/>
              <a:t>Renewable Energy Sector in Zimbabwe</a:t>
            </a:r>
          </a:p>
        </p:txBody>
      </p:sp>
      <p:sp>
        <p:nvSpPr>
          <p:cNvPr id="3" name="Content Placeholder 2">
            <a:extLst>
              <a:ext uri="{FF2B5EF4-FFF2-40B4-BE49-F238E27FC236}">
                <a16:creationId xmlns:a16="http://schemas.microsoft.com/office/drawing/2014/main" id="{2071F203-EE0C-4F52-8117-2DF6F577571A}"/>
              </a:ext>
            </a:extLst>
          </p:cNvPr>
          <p:cNvSpPr>
            <a:spLocks noGrp="1"/>
          </p:cNvSpPr>
          <p:nvPr>
            <p:ph idx="1"/>
          </p:nvPr>
        </p:nvSpPr>
        <p:spPr>
          <a:xfrm>
            <a:off x="534838" y="2415397"/>
            <a:ext cx="11084943" cy="4209690"/>
          </a:xfrm>
        </p:spPr>
        <p:txBody>
          <a:bodyPr>
            <a:noAutofit/>
          </a:bodyPr>
          <a:lstStyle/>
          <a:p>
            <a:r>
              <a:rPr lang="en-ZW" sz="2800" dirty="0">
                <a:latin typeface="Tahoma" pitchFamily="34" charset="0"/>
                <a:ea typeface="Tahoma" pitchFamily="34" charset="0"/>
                <a:cs typeface="Tahoma" pitchFamily="34" charset="0"/>
              </a:rPr>
              <a:t>Zimbabwe has a large resource base for renewable energy in the form of:</a:t>
            </a:r>
          </a:p>
          <a:p>
            <a:pPr>
              <a:buFont typeface="+mj-lt"/>
              <a:buAutoNum type="arabicPeriod"/>
            </a:pPr>
            <a:r>
              <a:rPr lang="en-ZW" sz="2800" dirty="0">
                <a:latin typeface="Tahoma" pitchFamily="34" charset="0"/>
                <a:ea typeface="Tahoma" pitchFamily="34" charset="0"/>
                <a:cs typeface="Tahoma" pitchFamily="34" charset="0"/>
              </a:rPr>
              <a:t>Minimum of 300 days of sunlight</a:t>
            </a:r>
          </a:p>
          <a:p>
            <a:pPr>
              <a:buFont typeface="+mj-lt"/>
              <a:buAutoNum type="arabicPeriod"/>
            </a:pPr>
            <a:r>
              <a:rPr lang="en-ZW" sz="2800" dirty="0">
                <a:latin typeface="Tahoma" pitchFamily="34" charset="0"/>
                <a:ea typeface="Tahoma" pitchFamily="34" charset="0"/>
                <a:cs typeface="Tahoma" pitchFamily="34" charset="0"/>
              </a:rPr>
              <a:t>Large reserves of biomass</a:t>
            </a:r>
          </a:p>
          <a:p>
            <a:pPr>
              <a:buFont typeface="+mj-lt"/>
              <a:buAutoNum type="arabicPeriod"/>
            </a:pPr>
            <a:r>
              <a:rPr lang="en-ZW" sz="2800" dirty="0">
                <a:latin typeface="Tahoma" pitchFamily="34" charset="0"/>
                <a:ea typeface="Tahoma" pitchFamily="34" charset="0"/>
                <a:cs typeface="Tahoma" pitchFamily="34" charset="0"/>
              </a:rPr>
              <a:t>Huge potential for </a:t>
            </a:r>
            <a:r>
              <a:rPr lang="en-ZW" sz="2800" dirty="0" err="1">
                <a:latin typeface="Tahoma" pitchFamily="34" charset="0"/>
                <a:ea typeface="Tahoma" pitchFamily="34" charset="0"/>
                <a:cs typeface="Tahoma" pitchFamily="34" charset="0"/>
              </a:rPr>
              <a:t>Biofuels</a:t>
            </a:r>
            <a:endParaRPr lang="en-ZW" sz="2800" dirty="0">
              <a:latin typeface="Tahoma" pitchFamily="34" charset="0"/>
              <a:ea typeface="Tahoma" pitchFamily="34" charset="0"/>
              <a:cs typeface="Tahoma" pitchFamily="34" charset="0"/>
            </a:endParaRPr>
          </a:p>
          <a:p>
            <a:pPr>
              <a:buFont typeface="+mj-lt"/>
              <a:buAutoNum type="arabicPeriod"/>
            </a:pPr>
            <a:r>
              <a:rPr lang="en-ZW" sz="2800" dirty="0">
                <a:latin typeface="Tahoma" pitchFamily="34" charset="0"/>
                <a:ea typeface="Tahoma" pitchFamily="34" charset="0"/>
                <a:cs typeface="Tahoma" pitchFamily="34" charset="0"/>
              </a:rPr>
              <a:t>Inland dams and the Zambezi river</a:t>
            </a:r>
          </a:p>
          <a:p>
            <a:pPr>
              <a:buFont typeface="+mj-lt"/>
              <a:buAutoNum type="arabicPeriod"/>
            </a:pPr>
            <a:r>
              <a:rPr lang="en-ZW" sz="2800" dirty="0">
                <a:latin typeface="Tahoma" pitchFamily="34" charset="0"/>
                <a:ea typeface="Tahoma" pitchFamily="34" charset="0"/>
                <a:cs typeface="Tahoma" pitchFamily="34" charset="0"/>
              </a:rPr>
              <a:t>Potential wind sites</a:t>
            </a:r>
          </a:p>
          <a:p>
            <a:pPr>
              <a:buFont typeface="+mj-lt"/>
              <a:buAutoNum type="arabicPeriod"/>
            </a:pPr>
            <a:r>
              <a:rPr lang="en-ZW" sz="2800" dirty="0">
                <a:latin typeface="Tahoma" pitchFamily="34" charset="0"/>
                <a:ea typeface="Tahoma" pitchFamily="34" charset="0"/>
                <a:cs typeface="Tahoma" pitchFamily="34" charset="0"/>
              </a:rPr>
              <a:t>Potential geothermal sites in existing hot springs</a:t>
            </a:r>
          </a:p>
          <a:p>
            <a:pPr marL="0" indent="0">
              <a:buNone/>
            </a:pPr>
            <a:endParaRPr lang="en-US"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39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48C1-4551-4575-A443-2BEC287B8E86}"/>
              </a:ext>
            </a:extLst>
          </p:cNvPr>
          <p:cNvSpPr>
            <a:spLocks noGrp="1"/>
          </p:cNvSpPr>
          <p:nvPr>
            <p:ph type="title"/>
          </p:nvPr>
        </p:nvSpPr>
        <p:spPr>
          <a:xfrm>
            <a:off x="456214" y="680370"/>
            <a:ext cx="8761413" cy="706964"/>
          </a:xfrm>
        </p:spPr>
        <p:txBody>
          <a:bodyPr/>
          <a:lstStyle/>
          <a:p>
            <a:r>
              <a:rPr lang="en-US" dirty="0"/>
              <a:t>RE Resource Base</a:t>
            </a:r>
            <a:br>
              <a:rPr lang="en-US" dirty="0"/>
            </a:br>
            <a:r>
              <a:rPr lang="en-US" dirty="0"/>
              <a:t> in Zimbabwe</a:t>
            </a:r>
          </a:p>
        </p:txBody>
      </p:sp>
      <p:sp>
        <p:nvSpPr>
          <p:cNvPr id="5" name="Rectangle 4">
            <a:extLst>
              <a:ext uri="{FF2B5EF4-FFF2-40B4-BE49-F238E27FC236}">
                <a16:creationId xmlns:a16="http://schemas.microsoft.com/office/drawing/2014/main" id="{B41A7860-FF8A-4B2E-8B23-9780CDE9FF86}"/>
              </a:ext>
            </a:extLst>
          </p:cNvPr>
          <p:cNvSpPr/>
          <p:nvPr/>
        </p:nvSpPr>
        <p:spPr>
          <a:xfrm>
            <a:off x="238539" y="2280334"/>
            <a:ext cx="4454231" cy="3416320"/>
          </a:xfrm>
          <a:prstGeom prst="rect">
            <a:avLst/>
          </a:prstGeom>
        </p:spPr>
        <p:txBody>
          <a:bodyPr wrap="square">
            <a:spAutoFit/>
          </a:bodyPr>
          <a:lstStyle/>
          <a:p>
            <a:r>
              <a:rPr lang="en-GB" b="1" dirty="0"/>
              <a:t>Solar: </a:t>
            </a:r>
          </a:p>
          <a:p>
            <a:pPr lvl="1">
              <a:buFont typeface="Wingdings" pitchFamily="2" charset="2"/>
              <a:buChar char="Ø"/>
            </a:pPr>
            <a:r>
              <a:rPr lang="en-GB" b="1" dirty="0"/>
              <a:t> </a:t>
            </a:r>
            <a:r>
              <a:rPr lang="en-GB" dirty="0"/>
              <a:t>Solar potential of sixteen (16) to</a:t>
            </a:r>
          </a:p>
          <a:p>
            <a:pPr lvl="1"/>
            <a:r>
              <a:rPr lang="en-GB" dirty="0"/>
              <a:t> twenty (20) MJ/m</a:t>
            </a:r>
            <a:r>
              <a:rPr lang="en-GB" baseline="30000" dirty="0"/>
              <a:t>2</a:t>
            </a:r>
            <a:r>
              <a:rPr lang="en-GB" dirty="0"/>
              <a:t>/day</a:t>
            </a:r>
          </a:p>
          <a:p>
            <a:pPr lvl="1"/>
            <a:endParaRPr lang="en-GB" dirty="0"/>
          </a:p>
          <a:p>
            <a:pPr lvl="1">
              <a:buFont typeface="Wingdings" pitchFamily="2" charset="2"/>
              <a:buChar char="Ø"/>
            </a:pPr>
            <a:r>
              <a:rPr lang="en-GB" dirty="0"/>
              <a:t>The solar resource is good throughout the country and maximum in western Zimbabwe</a:t>
            </a:r>
          </a:p>
          <a:p>
            <a:pPr lvl="1"/>
            <a:endParaRPr lang="en-GB" dirty="0"/>
          </a:p>
          <a:p>
            <a:pPr lvl="1">
              <a:buFont typeface="Wingdings" pitchFamily="2" charset="2"/>
              <a:buChar char="Ø"/>
            </a:pPr>
            <a:r>
              <a:rPr lang="en-GB" dirty="0"/>
              <a:t>Can be used for electricity </a:t>
            </a:r>
          </a:p>
          <a:p>
            <a:pPr lvl="1"/>
            <a:r>
              <a:rPr lang="en-GB" dirty="0"/>
              <a:t>Generation</a:t>
            </a:r>
          </a:p>
          <a:p>
            <a:pPr lvl="1"/>
            <a:endParaRPr lang="en-GB" dirty="0"/>
          </a:p>
          <a:p>
            <a:pPr lvl="1">
              <a:buFont typeface="Wingdings" pitchFamily="2" charset="2"/>
              <a:buChar char="Ø"/>
            </a:pPr>
            <a:r>
              <a:rPr lang="en-GB" dirty="0"/>
              <a:t>Can also be used for hot water</a:t>
            </a:r>
          </a:p>
        </p:txBody>
      </p:sp>
      <p:pic>
        <p:nvPicPr>
          <p:cNvPr id="19458" name="Picture 2" descr="Global Horizontal Irradiation, Zimbabwe"/>
          <p:cNvPicPr>
            <a:picLocks noChangeAspect="1" noChangeArrowheads="1"/>
          </p:cNvPicPr>
          <p:nvPr/>
        </p:nvPicPr>
        <p:blipFill>
          <a:blip r:embed="rId2"/>
          <a:srcRect/>
          <a:stretch>
            <a:fillRect/>
          </a:stretch>
        </p:blipFill>
        <p:spPr bwMode="auto">
          <a:xfrm>
            <a:off x="4593733" y="0"/>
            <a:ext cx="7598267" cy="6858000"/>
          </a:xfrm>
          <a:prstGeom prst="rect">
            <a:avLst/>
          </a:prstGeom>
          <a:noFill/>
        </p:spPr>
      </p:pic>
    </p:spTree>
    <p:extLst>
      <p:ext uri="{BB962C8B-B14F-4D97-AF65-F5344CB8AC3E}">
        <p14:creationId xmlns:p14="http://schemas.microsoft.com/office/powerpoint/2010/main" val="1179927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6DEB-0D0F-4E7D-A6E1-B2DB66D2A1BC}"/>
              </a:ext>
            </a:extLst>
          </p:cNvPr>
          <p:cNvSpPr>
            <a:spLocks noGrp="1"/>
          </p:cNvSpPr>
          <p:nvPr>
            <p:ph type="title"/>
          </p:nvPr>
        </p:nvSpPr>
        <p:spPr>
          <a:xfrm>
            <a:off x="447588" y="0"/>
            <a:ext cx="8761413" cy="543339"/>
          </a:xfrm>
        </p:spPr>
        <p:txBody>
          <a:bodyPr/>
          <a:lstStyle/>
          <a:p>
            <a:r>
              <a:rPr lang="en-US" dirty="0">
                <a:solidFill>
                  <a:schemeClr val="tx1"/>
                </a:solidFill>
              </a:rPr>
              <a:t>Wind Resource Map</a:t>
            </a:r>
          </a:p>
        </p:txBody>
      </p:sp>
      <p:pic>
        <p:nvPicPr>
          <p:cNvPr id="4" name="Content Placeholder 3">
            <a:extLst>
              <a:ext uri="{FF2B5EF4-FFF2-40B4-BE49-F238E27FC236}">
                <a16:creationId xmlns:a16="http://schemas.microsoft.com/office/drawing/2014/main" id="{7B288B82-0380-4A52-8D9B-934A54FC61B1}"/>
              </a:ext>
            </a:extLst>
          </p:cNvPr>
          <p:cNvPicPr>
            <a:picLocks noGrp="1"/>
          </p:cNvPicPr>
          <p:nvPr>
            <p:ph idx="1"/>
          </p:nvPr>
        </p:nvPicPr>
        <p:blipFill rotWithShape="1">
          <a:blip r:embed="rId2" cstate="print">
            <a:extLst>
              <a:ext uri="{28A0092B-C50C-407E-A947-70E740481C1C}">
                <a14:useLocalDpi xmlns:a14="http://schemas.microsoft.com/office/drawing/2010/main"/>
              </a:ext>
            </a:extLst>
          </a:blip>
          <a:srcRect l="1353" t="1495" r="2336"/>
          <a:stretch/>
        </p:blipFill>
        <p:spPr bwMode="auto">
          <a:xfrm>
            <a:off x="4363341" y="457201"/>
            <a:ext cx="7828659" cy="6400800"/>
          </a:xfrm>
          <a:prstGeom prst="rect">
            <a:avLst/>
          </a:prstGeom>
          <a:noFill/>
          <a:ln>
            <a:noFill/>
          </a:ln>
          <a:effectLst/>
        </p:spPr>
      </p:pic>
      <p:sp>
        <p:nvSpPr>
          <p:cNvPr id="5" name="TextBox 4"/>
          <p:cNvSpPr txBox="1"/>
          <p:nvPr/>
        </p:nvSpPr>
        <p:spPr>
          <a:xfrm>
            <a:off x="2182482" y="2173856"/>
            <a:ext cx="2182483" cy="646331"/>
          </a:xfrm>
          <a:prstGeom prst="rect">
            <a:avLst/>
          </a:prstGeom>
          <a:noFill/>
        </p:spPr>
        <p:txBody>
          <a:bodyPr wrap="square" rtlCol="0">
            <a:spAutoFit/>
          </a:bodyPr>
          <a:lstStyle/>
          <a:p>
            <a:r>
              <a:rPr lang="en-ZW" b="1" dirty="0"/>
              <a:t>Source:</a:t>
            </a:r>
          </a:p>
          <a:p>
            <a:r>
              <a:rPr lang="en-ZW" b="1" dirty="0"/>
              <a:t>IRENA (2014)</a:t>
            </a:r>
          </a:p>
        </p:txBody>
      </p:sp>
      <p:pic>
        <p:nvPicPr>
          <p:cNvPr id="17409" name="Picture 1" descr="C:\Users\MR S. ZIUKU\Pictures\M2_L2_windfarms.jpg"/>
          <p:cNvPicPr>
            <a:picLocks noChangeAspect="1" noChangeArrowheads="1"/>
          </p:cNvPicPr>
          <p:nvPr/>
        </p:nvPicPr>
        <p:blipFill>
          <a:blip r:embed="rId3"/>
          <a:srcRect/>
          <a:stretch>
            <a:fillRect/>
          </a:stretch>
        </p:blipFill>
        <p:spPr bwMode="auto">
          <a:xfrm>
            <a:off x="0" y="3644661"/>
            <a:ext cx="4284452" cy="3213339"/>
          </a:xfrm>
          <a:prstGeom prst="rect">
            <a:avLst/>
          </a:prstGeom>
          <a:noFill/>
        </p:spPr>
      </p:pic>
    </p:spTree>
    <p:extLst>
      <p:ext uri="{BB962C8B-B14F-4D97-AF65-F5344CB8AC3E}">
        <p14:creationId xmlns:p14="http://schemas.microsoft.com/office/powerpoint/2010/main" val="1685590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F0EDC-E9FD-1CF9-3FC8-741614E4C661}"/>
              </a:ext>
            </a:extLst>
          </p:cNvPr>
          <p:cNvSpPr txBox="1">
            <a:spLocks noGrp="1"/>
          </p:cNvSpPr>
          <p:nvPr>
            <p:ph type="title"/>
          </p:nvPr>
        </p:nvSpPr>
        <p:spPr/>
        <p:txBody>
          <a:bodyPr/>
          <a:lstStyle/>
          <a:p>
            <a:pPr lvl="0"/>
            <a:r>
              <a:rPr lang="de-DE" sz="2400" b="1" dirty="0" err="1">
                <a:latin typeface="Bookman Old Style" pitchFamily="18"/>
              </a:rPr>
              <a:t>Why</a:t>
            </a:r>
            <a:r>
              <a:rPr lang="de-DE" sz="2400" b="1" dirty="0">
                <a:latin typeface="Bookman Old Style" pitchFamily="18"/>
              </a:rPr>
              <a:t> </a:t>
            </a:r>
            <a:r>
              <a:rPr lang="de-DE" sz="2400" b="1" dirty="0" err="1">
                <a:latin typeface="Bookman Old Style" pitchFamily="18"/>
              </a:rPr>
              <a:t>invest</a:t>
            </a:r>
            <a:r>
              <a:rPr lang="de-DE" sz="2400" b="1" dirty="0">
                <a:latin typeface="Bookman Old Style" pitchFamily="18"/>
              </a:rPr>
              <a:t> in </a:t>
            </a:r>
            <a:r>
              <a:rPr lang="de-DE" sz="2400" b="1" dirty="0" err="1">
                <a:latin typeface="Bookman Old Style" pitchFamily="18"/>
              </a:rPr>
              <a:t>Zimbabwe's</a:t>
            </a:r>
            <a:r>
              <a:rPr lang="de-DE" sz="2400" b="1" dirty="0">
                <a:latin typeface="Bookman Old Style" pitchFamily="18"/>
              </a:rPr>
              <a:t> Energy </a:t>
            </a:r>
            <a:r>
              <a:rPr lang="de-DE" sz="2400" b="1" dirty="0" err="1">
                <a:latin typeface="Bookman Old Style" pitchFamily="18"/>
              </a:rPr>
              <a:t>Sector</a:t>
            </a:r>
            <a:r>
              <a:rPr lang="de-DE" sz="2400" b="1" dirty="0">
                <a:latin typeface="Bookman Old Style" pitchFamily="18"/>
              </a:rPr>
              <a:t>?</a:t>
            </a:r>
          </a:p>
        </p:txBody>
      </p:sp>
      <p:sp>
        <p:nvSpPr>
          <p:cNvPr id="3" name="Inhaltsplatzhalter 2">
            <a:extLst>
              <a:ext uri="{FF2B5EF4-FFF2-40B4-BE49-F238E27FC236}">
                <a16:creationId xmlns:a16="http://schemas.microsoft.com/office/drawing/2014/main" id="{5D0BECCD-C2AE-1A6C-AA6C-7D1ECD2FE28B}"/>
              </a:ext>
            </a:extLst>
          </p:cNvPr>
          <p:cNvSpPr txBox="1">
            <a:spLocks noGrp="1"/>
          </p:cNvSpPr>
          <p:nvPr>
            <p:ph idx="1"/>
          </p:nvPr>
        </p:nvSpPr>
        <p:spPr>
          <a:xfrm>
            <a:off x="838203" y="2351313"/>
            <a:ext cx="10515600" cy="3327109"/>
          </a:xfrm>
        </p:spPr>
        <p:txBody>
          <a:bodyPr>
            <a:normAutofit lnSpcReduction="10000"/>
          </a:bodyPr>
          <a:lstStyle/>
          <a:p>
            <a:pPr lvl="0">
              <a:lnSpc>
                <a:spcPct val="70000"/>
              </a:lnSpc>
            </a:pPr>
            <a:r>
              <a:rPr lang="en-ZW" sz="2100" b="1" dirty="0">
                <a:latin typeface="Roboto" pitchFamily="2"/>
                <a:cs typeface="Roboto" pitchFamily="2"/>
              </a:rPr>
              <a:t>1. </a:t>
            </a:r>
            <a:r>
              <a:rPr lang="en-ZW" sz="2000" dirty="0">
                <a:latin typeface="Bookman Old Style" pitchFamily="18"/>
                <a:cs typeface="Roboto" pitchFamily="2"/>
              </a:rPr>
              <a:t>Zimbabwe’s energy sector presents real opportunities for investment to service </a:t>
            </a:r>
            <a:r>
              <a:rPr lang="en-ZW" sz="2000" b="1" dirty="0">
                <a:latin typeface="Bookman Old Style" pitchFamily="18"/>
                <a:cs typeface="Roboto" pitchFamily="2"/>
              </a:rPr>
              <a:t>strong domestic demand</a:t>
            </a:r>
            <a:r>
              <a:rPr lang="en-ZW" sz="2000" dirty="0">
                <a:latin typeface="Bookman Old Style" pitchFamily="18"/>
                <a:cs typeface="Roboto" pitchFamily="2"/>
              </a:rPr>
              <a:t>.</a:t>
            </a:r>
          </a:p>
          <a:p>
            <a:pPr lvl="0">
              <a:lnSpc>
                <a:spcPct val="70000"/>
              </a:lnSpc>
            </a:pPr>
            <a:r>
              <a:rPr lang="en-ZW" sz="2000" dirty="0">
                <a:latin typeface="Bookman Old Style" pitchFamily="18"/>
                <a:cs typeface="Roboto" pitchFamily="2"/>
              </a:rPr>
              <a:t>Total installed capacity for generation of electricity from all sources is 2,600 MW, of which around 70% is currently thermal generation.  However, on average actual generation is around 1,500 MW each year.</a:t>
            </a:r>
          </a:p>
          <a:p>
            <a:pPr lvl="0">
              <a:lnSpc>
                <a:spcPct val="70000"/>
              </a:lnSpc>
            </a:pPr>
            <a:r>
              <a:rPr lang="en-ZW" sz="2000" dirty="0">
                <a:latin typeface="Bookman Old Style" pitchFamily="18"/>
                <a:cs typeface="Roboto" pitchFamily="2"/>
              </a:rPr>
              <a:t>Demand for electricity is strong in Zimbabwe.</a:t>
            </a:r>
          </a:p>
          <a:p>
            <a:pPr lvl="0">
              <a:lnSpc>
                <a:spcPct val="70000"/>
              </a:lnSpc>
            </a:pPr>
            <a:r>
              <a:rPr lang="en-ZW" sz="2000" dirty="0">
                <a:latin typeface="Bookman Old Style" pitchFamily="18"/>
                <a:cs typeface="Roboto" pitchFamily="2"/>
              </a:rPr>
              <a:t>The mining sector, accounts for 13% of GDP</a:t>
            </a:r>
            <a:r>
              <a:rPr lang="en-ZW" sz="2000" dirty="0">
                <a:latin typeface="Bookman Old Style" pitchFamily="18"/>
                <a:cs typeface="Roboto" pitchFamily="2"/>
                <a:hlinkClick r:id="rId2">
                  <a:extLst>
                    <a:ext uri="{A12FA001-AC4F-418D-AE19-62706E023703}">
                      <ahyp:hlinkClr xmlns:ahyp="http://schemas.microsoft.com/office/drawing/2018/hyperlinkcolor" val="tx"/>
                    </a:ext>
                  </a:extLst>
                </a:hlinkClick>
              </a:rPr>
              <a:t>[1]</a:t>
            </a:r>
            <a:r>
              <a:rPr lang="en-ZW" sz="2000" dirty="0">
                <a:latin typeface="Bookman Old Style" pitchFamily="18"/>
                <a:cs typeface="Roboto" pitchFamily="2"/>
              </a:rPr>
              <a:t> and has been growing strongly, with growth of 23% in Q2 of 2023. The mining sector is projected to require about 2,000MW by the year 2025.</a:t>
            </a:r>
          </a:p>
          <a:p>
            <a:pPr lvl="0">
              <a:lnSpc>
                <a:spcPct val="70000"/>
              </a:lnSpc>
            </a:pPr>
            <a:r>
              <a:rPr lang="en-ZW" sz="2000" dirty="0">
                <a:latin typeface="Bookman Old Style" pitchFamily="18"/>
                <a:cs typeface="Roboto" pitchFamily="2"/>
              </a:rPr>
              <a:t>The agricultural sector represents around 12% of the GDP and is operating at 50% capacity presenting opportunities for increased demand.</a:t>
            </a:r>
          </a:p>
          <a:p>
            <a:pPr lvl="0">
              <a:lnSpc>
                <a:spcPct val="70000"/>
              </a:lnSpc>
            </a:pPr>
            <a:r>
              <a:rPr lang="en-ZW" sz="2000" dirty="0">
                <a:latin typeface="Bookman Old Style" pitchFamily="18"/>
                <a:cs typeface="Roboto" pitchFamily="2"/>
              </a:rPr>
              <a:t>Total demand for power in Zimbabwe is estimated at 4,000 MW per annum </a:t>
            </a:r>
            <a:r>
              <a:rPr lang="en-ZW" sz="2000" b="1" dirty="0">
                <a:latin typeface="Bookman Old Style" pitchFamily="18"/>
                <a:cs typeface="Roboto" pitchFamily="2"/>
              </a:rPr>
              <a:t>providing real opportunities for investment into electricity generation.</a:t>
            </a:r>
          </a:p>
          <a:p>
            <a:pPr lvl="0">
              <a:lnSpc>
                <a:spcPct val="70000"/>
              </a:lnSpc>
            </a:pPr>
            <a:endParaRPr lang="de-DE"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511D9-3FD6-0358-00E3-A594B8BF1116}"/>
              </a:ext>
            </a:extLst>
          </p:cNvPr>
          <p:cNvSpPr txBox="1">
            <a:spLocks noGrp="1"/>
          </p:cNvSpPr>
          <p:nvPr>
            <p:ph type="title"/>
          </p:nvPr>
        </p:nvSpPr>
        <p:spPr>
          <a:xfrm>
            <a:off x="838203" y="365129"/>
            <a:ext cx="10515600" cy="640710"/>
          </a:xfrm>
        </p:spPr>
        <p:txBody>
          <a:bodyPr/>
          <a:lstStyle/>
          <a:p>
            <a:pPr lvl="0"/>
            <a:r>
              <a:rPr lang="en-US" sz="2400" b="1">
                <a:latin typeface="Bookman Old Style" pitchFamily="18"/>
              </a:rPr>
              <a:t>continued -Access to Regional markets </a:t>
            </a:r>
            <a:endParaRPr lang="de-DE" sz="2400" b="1">
              <a:latin typeface="Bookman Old Style" pitchFamily="18"/>
            </a:endParaRPr>
          </a:p>
        </p:txBody>
      </p:sp>
      <p:sp>
        <p:nvSpPr>
          <p:cNvPr id="3" name="Inhaltsplatzhalter 2">
            <a:extLst>
              <a:ext uri="{FF2B5EF4-FFF2-40B4-BE49-F238E27FC236}">
                <a16:creationId xmlns:a16="http://schemas.microsoft.com/office/drawing/2014/main" id="{2AE2FF7C-B7F9-10CA-A71B-BAE3827CF144}"/>
              </a:ext>
            </a:extLst>
          </p:cNvPr>
          <p:cNvSpPr txBox="1">
            <a:spLocks noGrp="1"/>
          </p:cNvSpPr>
          <p:nvPr>
            <p:ph idx="1"/>
          </p:nvPr>
        </p:nvSpPr>
        <p:spPr>
          <a:xfrm>
            <a:off x="838203" y="2375064"/>
            <a:ext cx="10515600" cy="3801899"/>
          </a:xfrm>
        </p:spPr>
        <p:txBody>
          <a:bodyPr/>
          <a:lstStyle/>
          <a:p>
            <a:pPr marL="0" lvl="0" indent="0" algn="just">
              <a:buNone/>
            </a:pPr>
            <a:r>
              <a:rPr lang="en-ZW" b="1" dirty="0">
                <a:latin typeface="Roboto" pitchFamily="2"/>
              </a:rPr>
              <a:t>2</a:t>
            </a:r>
            <a:r>
              <a:rPr lang="en-ZW" dirty="0">
                <a:latin typeface="Roboto" pitchFamily="2"/>
              </a:rPr>
              <a:t>. </a:t>
            </a:r>
            <a:r>
              <a:rPr lang="en-ZW" dirty="0">
                <a:latin typeface="Bookman Old Style" pitchFamily="18"/>
              </a:rPr>
              <a:t>Zimbabwe is also home to the Southern Africa Power Pool, SAPP, enabling access to regional energy markets in 13 Southern African (SADC) countries.</a:t>
            </a:r>
          </a:p>
          <a:p>
            <a:pPr lvl="0" algn="just"/>
            <a:endParaRPr lang="en-ZW" dirty="0">
              <a:latin typeface="Bookman Old Style" pitchFamily="18"/>
            </a:endParaRPr>
          </a:p>
          <a:p>
            <a:pPr lvl="0" algn="just"/>
            <a:r>
              <a:rPr lang="en-ZW" dirty="0">
                <a:latin typeface="Bookman Old Style" pitchFamily="18"/>
              </a:rPr>
              <a:t>This represents a regional market of over 340 million people and a regional economy valued at over $700Bn , and</a:t>
            </a:r>
          </a:p>
          <a:p>
            <a:pPr marL="0" lvl="0" indent="0" algn="just">
              <a:buNone/>
            </a:pPr>
            <a:r>
              <a:rPr lang="en-ZW" dirty="0">
                <a:latin typeface="Bookman Old Style" pitchFamily="18"/>
              </a:rPr>
              <a:t> </a:t>
            </a:r>
          </a:p>
          <a:p>
            <a:pPr lvl="0" algn="just"/>
            <a:r>
              <a:rPr lang="en-ZW" dirty="0">
                <a:latin typeface="Bookman Old Style" pitchFamily="18"/>
              </a:rPr>
              <a:t>provides renewable energy investors in Zimbabwe with access to international off-takers.</a:t>
            </a:r>
            <a:endParaRPr lang="de-DE" dirty="0">
              <a:latin typeface="Bookman Old Style" pitchFamily="1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47BE8-1A89-6338-2ED5-F51AB530C4AC}"/>
              </a:ext>
            </a:extLst>
          </p:cNvPr>
          <p:cNvSpPr txBox="1">
            <a:spLocks noGrp="1"/>
          </p:cNvSpPr>
          <p:nvPr>
            <p:ph type="title"/>
          </p:nvPr>
        </p:nvSpPr>
        <p:spPr/>
        <p:txBody>
          <a:bodyPr/>
          <a:lstStyle/>
          <a:p>
            <a:pPr lvl="0"/>
            <a:r>
              <a:rPr lang="en-US" sz="2400" b="1">
                <a:latin typeface="Bookman Old Style" pitchFamily="18"/>
              </a:rPr>
              <a:t>3. Committed Government Policy</a:t>
            </a:r>
            <a:endParaRPr lang="de-DE" sz="2400" b="1">
              <a:latin typeface="Bookman Old Style" pitchFamily="18"/>
            </a:endParaRPr>
          </a:p>
        </p:txBody>
      </p:sp>
      <p:sp>
        <p:nvSpPr>
          <p:cNvPr id="3" name="Inhaltsplatzhalter 2">
            <a:extLst>
              <a:ext uri="{FF2B5EF4-FFF2-40B4-BE49-F238E27FC236}">
                <a16:creationId xmlns:a16="http://schemas.microsoft.com/office/drawing/2014/main" id="{56B8D93B-36ED-89D1-16A4-06B7E97B78EC}"/>
              </a:ext>
            </a:extLst>
          </p:cNvPr>
          <p:cNvSpPr txBox="1">
            <a:spLocks noGrp="1"/>
          </p:cNvSpPr>
          <p:nvPr>
            <p:ph idx="1"/>
          </p:nvPr>
        </p:nvSpPr>
        <p:spPr>
          <a:xfrm>
            <a:off x="1154954" y="2303813"/>
            <a:ext cx="8825659" cy="3906982"/>
          </a:xfrm>
        </p:spPr>
        <p:txBody>
          <a:bodyPr>
            <a:normAutofit fontScale="92500"/>
          </a:bodyPr>
          <a:lstStyle/>
          <a:p>
            <a:pPr lvl="0">
              <a:lnSpc>
                <a:spcPct val="80000"/>
              </a:lnSpc>
            </a:pPr>
            <a:r>
              <a:rPr lang="en-ZW" sz="2400" dirty="0">
                <a:latin typeface="Bookman Old Style" pitchFamily="18"/>
                <a:cs typeface="Roboto" pitchFamily="2"/>
              </a:rPr>
              <a:t>The Government of Zimbabwe adopted a plan for renewable energy in 2019 which sets clear targets for renewable energy generation.  </a:t>
            </a:r>
            <a:r>
              <a:rPr lang="en-ZW" sz="2400" b="1" dirty="0">
                <a:latin typeface="Bookman Old Style" pitchFamily="18"/>
                <a:cs typeface="Roboto" pitchFamily="2"/>
              </a:rPr>
              <a:t>By 2030, the Government is seeking at least 2,100 MW of renewable energy capacity (or 26.5% of total generation whichever is largest).</a:t>
            </a:r>
            <a:endParaRPr lang="en-ZW" sz="2400" dirty="0">
              <a:latin typeface="Bookman Old Style" pitchFamily="18"/>
              <a:cs typeface="Roboto" pitchFamily="2"/>
            </a:endParaRPr>
          </a:p>
          <a:p>
            <a:pPr lvl="0">
              <a:lnSpc>
                <a:spcPct val="80000"/>
              </a:lnSpc>
            </a:pPr>
            <a:r>
              <a:rPr lang="en-ZW" sz="2400" dirty="0">
                <a:latin typeface="Bookman Old Style" pitchFamily="18"/>
                <a:cs typeface="Roboto" pitchFamily="2"/>
              </a:rPr>
              <a:t>The policy vision is to provide energy access to all citizens in a sustainable manner by increasing the contribution of renewables in the country’s energy mix.</a:t>
            </a:r>
          </a:p>
          <a:p>
            <a:pPr lvl="0">
              <a:lnSpc>
                <a:spcPct val="80000"/>
              </a:lnSpc>
            </a:pPr>
            <a:r>
              <a:rPr lang="en-ZW" sz="2400" dirty="0">
                <a:latin typeface="Bookman Old Style" pitchFamily="18"/>
                <a:cs typeface="Roboto" pitchFamily="2"/>
              </a:rPr>
              <a:t>To increase uptake of renewable energy</a:t>
            </a:r>
          </a:p>
          <a:p>
            <a:pPr lvl="0">
              <a:lnSpc>
                <a:spcPct val="80000"/>
              </a:lnSpc>
            </a:pPr>
            <a:r>
              <a:rPr lang="en-ZW" sz="2400" dirty="0">
                <a:latin typeface="Bookman Old Style" pitchFamily="18"/>
                <a:cs typeface="Roboto" pitchFamily="2"/>
              </a:rPr>
              <a:t>Create a conducive environment for investment in the renewable energy space.</a:t>
            </a:r>
          </a:p>
          <a:p>
            <a:pPr lvl="0">
              <a:lnSpc>
                <a:spcPct val="80000"/>
              </a:lnSpc>
            </a:pPr>
            <a:r>
              <a:rPr lang="en-ZW" sz="2400" dirty="0">
                <a:latin typeface="Bookman Old Style" pitchFamily="18"/>
                <a:cs typeface="Roboto" pitchFamily="2"/>
              </a:rPr>
              <a:t>To increase the share of renewable energy in the energy mix</a:t>
            </a:r>
          </a:p>
          <a:p>
            <a:pPr lvl="0">
              <a:lnSpc>
                <a:spcPct val="80000"/>
              </a:lnSpc>
            </a:pPr>
            <a:endParaRPr lang="de-DE"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60" y="0"/>
            <a:ext cx="11582400" cy="838200"/>
          </a:xfrm>
        </p:spPr>
        <p:txBody>
          <a:bodyPr/>
          <a:lstStyle/>
          <a:p>
            <a:pPr algn="ctr"/>
            <a:r>
              <a:rPr lang="en-US" dirty="0"/>
              <a:t>Sustainable Development Goals </a:t>
            </a:r>
          </a:p>
        </p:txBody>
      </p:sp>
      <p:pic>
        <p:nvPicPr>
          <p:cNvPr id="7" name="Content Placeholder 6"/>
          <p:cNvPicPr>
            <a:picLocks noGrp="1" noChangeAspect="1"/>
          </p:cNvPicPr>
          <p:nvPr>
            <p:ph idx="1"/>
          </p:nvPr>
        </p:nvPicPr>
        <p:blipFill>
          <a:blip r:embed="rId2" cstate="print"/>
          <a:stretch>
            <a:fillRect/>
          </a:stretch>
        </p:blipFill>
        <p:spPr>
          <a:xfrm>
            <a:off x="1335423" y="2228464"/>
            <a:ext cx="9347817" cy="4629536"/>
          </a:xfrm>
          <a:prstGeom prst="rect">
            <a:avLst/>
          </a:prstGeom>
        </p:spPr>
      </p:pic>
      <p:sp>
        <p:nvSpPr>
          <p:cNvPr id="4" name="Slide Number Placeholder 3"/>
          <p:cNvSpPr>
            <a:spLocks noGrp="1"/>
          </p:cNvSpPr>
          <p:nvPr>
            <p:ph type="sldNum" sz="quarter" idx="12"/>
          </p:nvPr>
        </p:nvSpPr>
        <p:spPr/>
        <p:txBody>
          <a:bodyPr/>
          <a:lstStyle/>
          <a:p>
            <a:fld id="{49F33AFA-23B2-45A6-A640-A7956EA7B7EF}" type="slidenum">
              <a:rPr lang="en-ZW" smtClean="0">
                <a:solidFill>
                  <a:srgbClr val="90C226"/>
                </a:solidFill>
              </a:rPr>
              <a:pPr/>
              <a:t>2</a:t>
            </a:fld>
            <a:endParaRPr lang="en-ZW">
              <a:solidFill>
                <a:srgbClr val="90C226"/>
              </a:solidFill>
            </a:endParaRPr>
          </a:p>
        </p:txBody>
      </p:sp>
      <p:pic>
        <p:nvPicPr>
          <p:cNvPr id="5" name="Picture 4"/>
          <p:cNvPicPr>
            <a:picLocks noChangeAspect="1"/>
          </p:cNvPicPr>
          <p:nvPr/>
        </p:nvPicPr>
        <p:blipFill>
          <a:blip r:embed="rId3" cstate="print"/>
          <a:stretch>
            <a:fillRect/>
          </a:stretch>
        </p:blipFill>
        <p:spPr>
          <a:xfrm>
            <a:off x="10655675" y="0"/>
            <a:ext cx="1536325" cy="1688738"/>
          </a:xfrm>
          <a:prstGeom prst="rect">
            <a:avLst/>
          </a:prstGeom>
        </p:spPr>
      </p:pic>
      <p:pic>
        <p:nvPicPr>
          <p:cNvPr id="6" name="Picture 5"/>
          <p:cNvPicPr>
            <a:picLocks noChangeAspect="1"/>
          </p:cNvPicPr>
          <p:nvPr/>
        </p:nvPicPr>
        <p:blipFill>
          <a:blip r:embed="rId4" cstate="print"/>
          <a:stretch>
            <a:fillRect/>
          </a:stretch>
        </p:blipFill>
        <p:spPr>
          <a:xfrm>
            <a:off x="0" y="0"/>
            <a:ext cx="1694835" cy="1633870"/>
          </a:xfrm>
          <a:prstGeom prst="rect">
            <a:avLst/>
          </a:prstGeom>
        </p:spPr>
      </p:pic>
      <p:sp>
        <p:nvSpPr>
          <p:cNvPr id="8" name="TextBox 7"/>
          <p:cNvSpPr txBox="1"/>
          <p:nvPr/>
        </p:nvSpPr>
        <p:spPr>
          <a:xfrm>
            <a:off x="3322320" y="1295400"/>
            <a:ext cx="6233160" cy="954107"/>
          </a:xfrm>
          <a:prstGeom prst="rect">
            <a:avLst/>
          </a:prstGeom>
          <a:noFill/>
        </p:spPr>
        <p:txBody>
          <a:bodyPr wrap="square" rtlCol="0">
            <a:spAutoFit/>
          </a:bodyPr>
          <a:lstStyle/>
          <a:p>
            <a:r>
              <a:rPr lang="en-US" sz="3200" dirty="0"/>
              <a:t>There are 17 goals and targets</a:t>
            </a:r>
          </a:p>
          <a:p>
            <a:r>
              <a:rPr lang="en-US" sz="2400" dirty="0"/>
              <a:t>	15 year period up to 2030</a:t>
            </a:r>
          </a:p>
        </p:txBody>
      </p:sp>
    </p:spTree>
    <p:extLst>
      <p:ext uri="{BB962C8B-B14F-4D97-AF65-F5344CB8AC3E}">
        <p14:creationId xmlns:p14="http://schemas.microsoft.com/office/powerpoint/2010/main" val="3793684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F717F-BE5A-B2D6-8F7E-D3A8A3C88D9A}"/>
              </a:ext>
            </a:extLst>
          </p:cNvPr>
          <p:cNvSpPr txBox="1">
            <a:spLocks noGrp="1"/>
          </p:cNvSpPr>
          <p:nvPr>
            <p:ph type="title"/>
          </p:nvPr>
        </p:nvSpPr>
        <p:spPr/>
        <p:txBody>
          <a:bodyPr/>
          <a:lstStyle/>
          <a:p>
            <a:pPr lvl="0"/>
            <a:r>
              <a:rPr lang="en-US" sz="2400" b="1" dirty="0">
                <a:latin typeface="Bookman Old Style" pitchFamily="18"/>
              </a:rPr>
              <a:t>How to participate in Zimbabwe’s Energy Sector</a:t>
            </a:r>
            <a:endParaRPr lang="de-DE" sz="2400" b="1" dirty="0">
              <a:latin typeface="Bookman Old Style" pitchFamily="18"/>
            </a:endParaRPr>
          </a:p>
        </p:txBody>
      </p:sp>
      <p:sp>
        <p:nvSpPr>
          <p:cNvPr id="3" name="Inhaltsplatzhalter 2">
            <a:extLst>
              <a:ext uri="{FF2B5EF4-FFF2-40B4-BE49-F238E27FC236}">
                <a16:creationId xmlns:a16="http://schemas.microsoft.com/office/drawing/2014/main" id="{8E168F46-B00F-EFA4-2CBB-542AB0255CE5}"/>
              </a:ext>
            </a:extLst>
          </p:cNvPr>
          <p:cNvSpPr txBox="1">
            <a:spLocks noGrp="1"/>
          </p:cNvSpPr>
          <p:nvPr>
            <p:ph idx="1"/>
          </p:nvPr>
        </p:nvSpPr>
        <p:spPr/>
        <p:txBody>
          <a:bodyPr/>
          <a:lstStyle/>
          <a:p>
            <a:pPr lvl="0" algn="just"/>
            <a:r>
              <a:rPr lang="en-US">
                <a:latin typeface="Bookman Old Style" pitchFamily="18"/>
              </a:rPr>
              <a:t>There are various ways investors can participate in the renewable energy sector in Zimbabwe</a:t>
            </a:r>
          </a:p>
          <a:p>
            <a:pPr lvl="0" algn="just"/>
            <a:r>
              <a:rPr lang="en-US">
                <a:latin typeface="Bookman Old Style" pitchFamily="18"/>
              </a:rPr>
              <a:t>As </a:t>
            </a:r>
            <a:r>
              <a:rPr lang="en-US" b="1">
                <a:latin typeface="Bookman Old Style" pitchFamily="18"/>
              </a:rPr>
              <a:t>new Independent Power Producers</a:t>
            </a:r>
            <a:r>
              <a:rPr lang="en-US">
                <a:latin typeface="Bookman Old Style" pitchFamily="18"/>
              </a:rPr>
              <a:t>, developing and operating new renewable energy plants for solar, wind or hydro.</a:t>
            </a:r>
          </a:p>
          <a:p>
            <a:pPr lvl="0" algn="just"/>
            <a:r>
              <a:rPr lang="en-US">
                <a:latin typeface="Bookman Old Style" pitchFamily="18"/>
              </a:rPr>
              <a:t>As investors into a range of existing IPPs in Zimbabwe who have consented schemes looking for financial partners  to reach financial closure.</a:t>
            </a:r>
          </a:p>
          <a:p>
            <a:pPr lvl="0" algn="just"/>
            <a:r>
              <a:rPr lang="en-US">
                <a:latin typeface="Bookman Old Style" pitchFamily="18"/>
              </a:rPr>
              <a:t>Through Public Private Partnerships – with multiple routes to market </a:t>
            </a:r>
            <a:endParaRPr lang="de-DE">
              <a:latin typeface="Bookman Old Style" pitchFamily="1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ACA52-F6D7-D829-FB33-9E0047BDABB3}"/>
              </a:ext>
            </a:extLst>
          </p:cNvPr>
          <p:cNvSpPr txBox="1">
            <a:spLocks noGrp="1"/>
          </p:cNvSpPr>
          <p:nvPr>
            <p:ph type="title"/>
          </p:nvPr>
        </p:nvSpPr>
        <p:spPr>
          <a:xfrm>
            <a:off x="838203" y="365129"/>
            <a:ext cx="10515600" cy="713862"/>
          </a:xfrm>
        </p:spPr>
        <p:txBody>
          <a:bodyPr/>
          <a:lstStyle/>
          <a:p>
            <a:pPr lvl="0"/>
            <a:r>
              <a:rPr lang="en-US" sz="2400" b="1">
                <a:latin typeface="Bookman Old Style" pitchFamily="18"/>
              </a:rPr>
              <a:t>continued</a:t>
            </a:r>
            <a:endParaRPr lang="de-DE" sz="2400" b="1">
              <a:latin typeface="Bookman Old Style" pitchFamily="18"/>
            </a:endParaRPr>
          </a:p>
        </p:txBody>
      </p:sp>
      <p:sp>
        <p:nvSpPr>
          <p:cNvPr id="3" name="Inhaltsplatzhalter 2">
            <a:extLst>
              <a:ext uri="{FF2B5EF4-FFF2-40B4-BE49-F238E27FC236}">
                <a16:creationId xmlns:a16="http://schemas.microsoft.com/office/drawing/2014/main" id="{B5D78CBB-9AA9-D6E2-B247-B966735F51C1}"/>
              </a:ext>
            </a:extLst>
          </p:cNvPr>
          <p:cNvSpPr txBox="1">
            <a:spLocks noGrp="1"/>
          </p:cNvSpPr>
          <p:nvPr>
            <p:ph idx="1"/>
          </p:nvPr>
        </p:nvSpPr>
        <p:spPr>
          <a:xfrm>
            <a:off x="838203" y="2470068"/>
            <a:ext cx="10515600" cy="3706896"/>
          </a:xfrm>
        </p:spPr>
        <p:txBody>
          <a:bodyPr>
            <a:normAutofit fontScale="92500" lnSpcReduction="20000"/>
          </a:bodyPr>
          <a:lstStyle/>
          <a:p>
            <a:pPr lvl="0"/>
            <a:r>
              <a:rPr lang="en-US" sz="2000" b="1" dirty="0">
                <a:latin typeface="Bookman Old Style" pitchFamily="18"/>
              </a:rPr>
              <a:t>Selling to ZETDC</a:t>
            </a:r>
            <a:r>
              <a:rPr lang="en-US" sz="2000" dirty="0">
                <a:latin typeface="Bookman Old Style" pitchFamily="18"/>
              </a:rPr>
              <a:t>, the Zimbabwe Utility company</a:t>
            </a:r>
          </a:p>
          <a:p>
            <a:pPr lvl="0"/>
            <a:endParaRPr lang="en-US" sz="2000" dirty="0">
              <a:latin typeface="Bookman Old Style" pitchFamily="18"/>
            </a:endParaRPr>
          </a:p>
          <a:p>
            <a:pPr lvl="0"/>
            <a:endParaRPr lang="en-US" sz="2000" dirty="0">
              <a:latin typeface="Bookman Old Style" pitchFamily="18"/>
            </a:endParaRPr>
          </a:p>
          <a:p>
            <a:pPr lvl="0"/>
            <a:endParaRPr lang="en-US" sz="2000" dirty="0">
              <a:latin typeface="Bookman Old Style" pitchFamily="18"/>
            </a:endParaRPr>
          </a:p>
          <a:p>
            <a:pPr lvl="0"/>
            <a:r>
              <a:rPr lang="en-US" sz="2000" b="1" dirty="0">
                <a:latin typeface="Bookman Old Style" pitchFamily="18"/>
              </a:rPr>
              <a:t>Engaging with SAPP </a:t>
            </a:r>
            <a:r>
              <a:rPr lang="en-US" sz="2000" dirty="0">
                <a:latin typeface="Bookman Old Style" pitchFamily="18"/>
              </a:rPr>
              <a:t>to access regional energy markets in Southern Africa</a:t>
            </a:r>
          </a:p>
          <a:p>
            <a:pPr lvl="0"/>
            <a:endParaRPr lang="en-US" sz="2000" dirty="0">
              <a:latin typeface="Bookman Old Style" pitchFamily="18"/>
            </a:endParaRPr>
          </a:p>
          <a:p>
            <a:pPr lvl="0"/>
            <a:endParaRPr lang="en-US" sz="2000" dirty="0">
              <a:latin typeface="Bookman Old Style" pitchFamily="18"/>
            </a:endParaRPr>
          </a:p>
          <a:p>
            <a:pPr lvl="0"/>
            <a:endParaRPr lang="en-US" sz="2000" b="1" dirty="0">
              <a:latin typeface="Bookman Old Style" pitchFamily="18"/>
            </a:endParaRPr>
          </a:p>
          <a:p>
            <a:pPr lvl="0"/>
            <a:r>
              <a:rPr lang="en-US" sz="2000" b="1" dirty="0">
                <a:latin typeface="Bookman Old Style" pitchFamily="18"/>
              </a:rPr>
              <a:t>Working with Zimbabwe’s Intensive Energy Users, </a:t>
            </a:r>
            <a:r>
              <a:rPr lang="en-US" sz="2000" dirty="0">
                <a:latin typeface="Bookman Old Style" pitchFamily="18"/>
              </a:rPr>
              <a:t>a group of over 100 major firms in the mining and manufacturing sectors who have a forecast demand of 4000MW of power by 2030. </a:t>
            </a:r>
            <a:endParaRPr lang="de-DE" sz="2000" dirty="0">
              <a:latin typeface="Bookman Old Style" pitchFamily="1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0C7A-362E-B645-BE83-75746140C108}"/>
              </a:ext>
            </a:extLst>
          </p:cNvPr>
          <p:cNvSpPr>
            <a:spLocks noGrp="1"/>
          </p:cNvSpPr>
          <p:nvPr>
            <p:ph type="title"/>
          </p:nvPr>
        </p:nvSpPr>
        <p:spPr/>
        <p:txBody>
          <a:bodyPr/>
          <a:lstStyle/>
          <a:p>
            <a:pPr algn="ctr"/>
            <a:r>
              <a:rPr lang="en-US" sz="4800" dirty="0"/>
              <a:t>Local partnerships</a:t>
            </a:r>
          </a:p>
        </p:txBody>
      </p:sp>
      <p:sp>
        <p:nvSpPr>
          <p:cNvPr id="3" name="Content Placeholder 2">
            <a:extLst>
              <a:ext uri="{FF2B5EF4-FFF2-40B4-BE49-F238E27FC236}">
                <a16:creationId xmlns:a16="http://schemas.microsoft.com/office/drawing/2014/main" id="{FDE24D01-F502-C892-6AE5-208C5A0FF6FD}"/>
              </a:ext>
            </a:extLst>
          </p:cNvPr>
          <p:cNvSpPr>
            <a:spLocks noGrp="1"/>
          </p:cNvSpPr>
          <p:nvPr>
            <p:ph idx="1"/>
          </p:nvPr>
        </p:nvSpPr>
        <p:spPr>
          <a:xfrm>
            <a:off x="1154954" y="2603500"/>
            <a:ext cx="9238726" cy="4041140"/>
          </a:xfrm>
        </p:spPr>
        <p:txBody>
          <a:bodyPr>
            <a:normAutofit fontScale="92500" lnSpcReduction="10000"/>
          </a:bodyPr>
          <a:lstStyle/>
          <a:p>
            <a:r>
              <a:rPr lang="en-US" sz="3600" dirty="0"/>
              <a:t>UN AGENCIES (</a:t>
            </a:r>
            <a:r>
              <a:rPr lang="en-US" sz="3600" dirty="0" err="1"/>
              <a:t>undp</a:t>
            </a:r>
            <a:r>
              <a:rPr lang="en-US" sz="3600" dirty="0"/>
              <a:t>, </a:t>
            </a:r>
            <a:r>
              <a:rPr lang="en-US" sz="3600" dirty="0" err="1"/>
              <a:t>unicef</a:t>
            </a:r>
            <a:r>
              <a:rPr lang="en-US" sz="3600" dirty="0"/>
              <a:t>, </a:t>
            </a:r>
            <a:r>
              <a:rPr lang="en-US" sz="3600" dirty="0" err="1"/>
              <a:t>unesco</a:t>
            </a:r>
            <a:r>
              <a:rPr lang="en-US" sz="3600" dirty="0"/>
              <a:t>, </a:t>
            </a:r>
            <a:r>
              <a:rPr lang="en-US" sz="3600" dirty="0" err="1"/>
              <a:t>etc</a:t>
            </a:r>
            <a:r>
              <a:rPr lang="en-US" sz="3600" dirty="0"/>
              <a:t>)</a:t>
            </a:r>
          </a:p>
          <a:p>
            <a:endParaRPr lang="en-US" sz="3600" dirty="0"/>
          </a:p>
          <a:p>
            <a:r>
              <a:rPr lang="en-US" sz="3600" dirty="0"/>
              <a:t>Others (Practical Action, SNV, WWF, Environment Africa, </a:t>
            </a:r>
            <a:r>
              <a:rPr lang="en-US" sz="3600" dirty="0" err="1"/>
              <a:t>Saffire</a:t>
            </a:r>
            <a:r>
              <a:rPr lang="en-US" sz="3600" dirty="0"/>
              <a:t> </a:t>
            </a:r>
            <a:r>
              <a:rPr lang="en-US" sz="3600" dirty="0" err="1"/>
              <a:t>etc</a:t>
            </a:r>
            <a:r>
              <a:rPr lang="en-US" sz="3600" dirty="0"/>
              <a:t>)</a:t>
            </a:r>
          </a:p>
          <a:p>
            <a:endParaRPr lang="en-US" sz="3600" dirty="0"/>
          </a:p>
          <a:p>
            <a:r>
              <a:rPr lang="en-US" sz="3600" dirty="0"/>
              <a:t>Finance (IDBZ, FBC, Old Mutual. Pension funds </a:t>
            </a:r>
            <a:r>
              <a:rPr lang="en-US" sz="3600" dirty="0" err="1"/>
              <a:t>etc</a:t>
            </a:r>
            <a:endParaRPr lang="en-US" sz="3600" dirty="0"/>
          </a:p>
        </p:txBody>
      </p:sp>
    </p:spTree>
    <p:extLst>
      <p:ext uri="{BB962C8B-B14F-4D97-AF65-F5344CB8AC3E}">
        <p14:creationId xmlns:p14="http://schemas.microsoft.com/office/powerpoint/2010/main" val="2388207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932" y="388189"/>
            <a:ext cx="8574657" cy="1356360"/>
          </a:xfrm>
        </p:spPr>
        <p:txBody>
          <a:bodyPr/>
          <a:lstStyle/>
          <a:p>
            <a:r>
              <a:rPr lang="en-ZW" b="1" dirty="0">
                <a:solidFill>
                  <a:schemeClr val="bg1"/>
                </a:solidFill>
              </a:rPr>
              <a:t>Incentives for Renewable Energy…</a:t>
            </a:r>
            <a:br>
              <a:rPr lang="en-ZW" dirty="0">
                <a:solidFill>
                  <a:schemeClr val="tx1"/>
                </a:solidFill>
              </a:rPr>
            </a:br>
            <a:endParaRPr lang="en-ZW" dirty="0">
              <a:solidFill>
                <a:schemeClr val="tx1"/>
              </a:solidFill>
            </a:endParaRPr>
          </a:p>
        </p:txBody>
      </p:sp>
      <p:sp>
        <p:nvSpPr>
          <p:cNvPr id="3" name="Content Placeholder 2"/>
          <p:cNvSpPr>
            <a:spLocks noGrp="1"/>
          </p:cNvSpPr>
          <p:nvPr>
            <p:ph idx="1"/>
          </p:nvPr>
        </p:nvSpPr>
        <p:spPr>
          <a:xfrm>
            <a:off x="0" y="2260121"/>
            <a:ext cx="12192000" cy="4597879"/>
          </a:xfrm>
        </p:spPr>
        <p:txBody>
          <a:bodyPr>
            <a:normAutofit/>
          </a:bodyPr>
          <a:lstStyle/>
          <a:p>
            <a:pPr lvl="1"/>
            <a:r>
              <a:rPr lang="en-ZW" sz="1800" dirty="0">
                <a:solidFill>
                  <a:schemeClr val="tx1"/>
                </a:solidFill>
                <a:latin typeface="Tahoma" pitchFamily="34" charset="0"/>
                <a:ea typeface="Tahoma" pitchFamily="34" charset="0"/>
                <a:cs typeface="Tahoma" pitchFamily="34" charset="0"/>
              </a:rPr>
              <a:t>A series of policy reforms have been done with some being introduced in line with international best practise. Some of the incentives for investing in Zimbabwe’s energy sector include:</a:t>
            </a:r>
          </a:p>
          <a:p>
            <a:r>
              <a:rPr lang="en-ZW" b="1" dirty="0">
                <a:solidFill>
                  <a:schemeClr val="tx1"/>
                </a:solidFill>
                <a:latin typeface="Tahoma" pitchFamily="34" charset="0"/>
                <a:ea typeface="Tahoma" pitchFamily="34" charset="0"/>
                <a:cs typeface="Tahoma" pitchFamily="34" charset="0"/>
              </a:rPr>
              <a:t>Renewable Energy Policy</a:t>
            </a:r>
            <a:endParaRPr lang="en-ZW" dirty="0">
              <a:solidFill>
                <a:schemeClr val="tx1"/>
              </a:solidFill>
              <a:latin typeface="Tahoma" pitchFamily="34" charset="0"/>
              <a:ea typeface="Tahoma" pitchFamily="34" charset="0"/>
              <a:cs typeface="Tahoma" pitchFamily="34" charset="0"/>
            </a:endParaRPr>
          </a:p>
          <a:p>
            <a:r>
              <a:rPr lang="en-ZW" dirty="0">
                <a:solidFill>
                  <a:schemeClr val="tx1"/>
                </a:solidFill>
                <a:latin typeface="Tahoma" pitchFamily="34" charset="0"/>
                <a:ea typeface="Tahoma" pitchFamily="34" charset="0"/>
                <a:cs typeface="Tahoma" pitchFamily="34" charset="0"/>
              </a:rPr>
              <a:t>	The Policy creates an environment which is conducive for investment in the renewables sector and was approved in August 2019 and launched by His Excellency the President of Zimbabwe in March 2020.</a:t>
            </a:r>
          </a:p>
          <a:p>
            <a:pPr>
              <a:buNone/>
            </a:pPr>
            <a:r>
              <a:rPr lang="en-ZW" dirty="0">
                <a:solidFill>
                  <a:schemeClr val="tx1"/>
                </a:solidFill>
                <a:latin typeface="Tahoma" pitchFamily="34" charset="0"/>
                <a:ea typeface="Tahoma" pitchFamily="34" charset="0"/>
                <a:cs typeface="Tahoma" pitchFamily="34" charset="0"/>
              </a:rPr>
              <a:t> </a:t>
            </a:r>
          </a:p>
          <a:p>
            <a:pPr lvl="2"/>
            <a:r>
              <a:rPr lang="en-ZW" sz="1800" dirty="0">
                <a:solidFill>
                  <a:schemeClr val="tx1"/>
                </a:solidFill>
                <a:latin typeface="Tahoma" pitchFamily="34" charset="0"/>
                <a:ea typeface="Tahoma" pitchFamily="34" charset="0"/>
                <a:cs typeface="Tahoma" pitchFamily="34" charset="0"/>
              </a:rPr>
              <a:t>National Project Status to renewable energy projects</a:t>
            </a:r>
          </a:p>
          <a:p>
            <a:pPr lvl="2"/>
            <a:r>
              <a:rPr lang="en-ZW" sz="1800" dirty="0">
                <a:solidFill>
                  <a:schemeClr val="tx1"/>
                </a:solidFill>
                <a:latin typeface="Tahoma" pitchFamily="34" charset="0"/>
                <a:ea typeface="Tahoma" pitchFamily="34" charset="0"/>
                <a:cs typeface="Tahoma" pitchFamily="34" charset="0"/>
              </a:rPr>
              <a:t>Corporate Tax holiday for Renewable energy projects</a:t>
            </a:r>
          </a:p>
          <a:p>
            <a:pPr lvl="2"/>
            <a:r>
              <a:rPr lang="en-ZW" sz="1800" dirty="0">
                <a:solidFill>
                  <a:schemeClr val="tx1"/>
                </a:solidFill>
                <a:latin typeface="Tahoma" pitchFamily="34" charset="0"/>
                <a:ea typeface="Tahoma" pitchFamily="34" charset="0"/>
                <a:cs typeface="Tahoma" pitchFamily="34" charset="0"/>
              </a:rPr>
              <a:t>Viability Gap funding for Off-grid community project in Rural Areas</a:t>
            </a:r>
          </a:p>
          <a:p>
            <a:pPr lvl="2"/>
            <a:r>
              <a:rPr lang="en-ZW" sz="1800" dirty="0">
                <a:solidFill>
                  <a:schemeClr val="tx1"/>
                </a:solidFill>
                <a:latin typeface="Tahoma" pitchFamily="34" charset="0"/>
                <a:ea typeface="Tahoma" pitchFamily="34" charset="0"/>
                <a:cs typeface="Tahoma" pitchFamily="34" charset="0"/>
              </a:rPr>
              <a:t>Reduced licensing fees and requirements for developers of Renewable Energy projects</a:t>
            </a:r>
          </a:p>
          <a:p>
            <a:pPr lvl="2"/>
            <a:r>
              <a:rPr lang="en-ZW" sz="1800" dirty="0">
                <a:solidFill>
                  <a:schemeClr val="tx1"/>
                </a:solidFill>
                <a:latin typeface="Tahoma" pitchFamily="34" charset="0"/>
                <a:ea typeface="Tahoma" pitchFamily="34" charset="0"/>
                <a:cs typeface="Tahoma" pitchFamily="34" charset="0"/>
              </a:rPr>
              <a:t>Prescribed Asset Status for renewable energy projects </a:t>
            </a:r>
          </a:p>
        </p:txBody>
      </p:sp>
      <p:pic>
        <p:nvPicPr>
          <p:cNvPr id="4" name="Picture 3"/>
          <p:cNvPicPr>
            <a:picLocks noChangeAspect="1"/>
          </p:cNvPicPr>
          <p:nvPr/>
        </p:nvPicPr>
        <p:blipFill>
          <a:blip r:embed="rId2" cstate="print"/>
          <a:stretch>
            <a:fillRect/>
          </a:stretch>
        </p:blipFill>
        <p:spPr>
          <a:xfrm>
            <a:off x="9519465" y="4580626"/>
            <a:ext cx="2672535" cy="2277374"/>
          </a:xfrm>
          <a:prstGeom prst="rect">
            <a:avLst/>
          </a:prstGeom>
        </p:spPr>
      </p:pic>
      <p:pic>
        <p:nvPicPr>
          <p:cNvPr id="5" name="Picture 6"/>
          <p:cNvPicPr>
            <a:picLocks noChangeAspect="1"/>
          </p:cNvPicPr>
          <p:nvPr/>
        </p:nvPicPr>
        <p:blipFill>
          <a:blip r:embed="rId3"/>
          <a:stretch>
            <a:fillRect/>
          </a:stretch>
        </p:blipFill>
        <p:spPr>
          <a:xfrm>
            <a:off x="0" y="0"/>
            <a:ext cx="1859280" cy="1793932"/>
          </a:xfrm>
          <a:prstGeom prst="rect">
            <a:avLst/>
          </a:prstGeom>
        </p:spPr>
      </p:pic>
      <p:pic>
        <p:nvPicPr>
          <p:cNvPr id="6" name="Picture 5"/>
          <p:cNvPicPr>
            <a:picLocks noChangeAspect="1"/>
          </p:cNvPicPr>
          <p:nvPr/>
        </p:nvPicPr>
        <p:blipFill>
          <a:blip r:embed="rId4" cstate="print"/>
          <a:stretch>
            <a:fillRect/>
          </a:stretch>
        </p:blipFill>
        <p:spPr>
          <a:xfrm>
            <a:off x="10655675" y="0"/>
            <a:ext cx="1536325" cy="1688738"/>
          </a:xfrm>
          <a:prstGeom prst="rect">
            <a:avLst/>
          </a:prstGeom>
        </p:spPr>
      </p:pic>
    </p:spTree>
    <p:extLst>
      <p:ext uri="{BB962C8B-B14F-4D97-AF65-F5344CB8AC3E}">
        <p14:creationId xmlns:p14="http://schemas.microsoft.com/office/powerpoint/2010/main" val="3584681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1243-F2FA-3736-05B0-0FB0B753DA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7509E7-3C62-BA23-E053-9A9C4FB11AB5}"/>
              </a:ext>
            </a:extLst>
          </p:cNvPr>
          <p:cNvSpPr txBox="1">
            <a:spLocks noGrp="1"/>
          </p:cNvSpPr>
          <p:nvPr>
            <p:ph type="title"/>
          </p:nvPr>
        </p:nvSpPr>
        <p:spPr/>
        <p:txBody>
          <a:bodyPr/>
          <a:lstStyle/>
          <a:p>
            <a:pPr lvl="0"/>
            <a:r>
              <a:rPr lang="en-US" sz="2400" b="1">
                <a:latin typeface="Bookman Old Style" pitchFamily="18"/>
              </a:rPr>
              <a:t>Incentives Available for Renewable Energy Investment</a:t>
            </a:r>
            <a:endParaRPr lang="de-DE" sz="2400" b="1">
              <a:latin typeface="Bookman Old Style" pitchFamily="18"/>
            </a:endParaRPr>
          </a:p>
        </p:txBody>
      </p:sp>
      <p:sp>
        <p:nvSpPr>
          <p:cNvPr id="3" name="Inhaltsplatzhalter 2">
            <a:extLst>
              <a:ext uri="{FF2B5EF4-FFF2-40B4-BE49-F238E27FC236}">
                <a16:creationId xmlns:a16="http://schemas.microsoft.com/office/drawing/2014/main" id="{C2838326-C645-9B73-8B7D-5AE80A57B121}"/>
              </a:ext>
            </a:extLst>
          </p:cNvPr>
          <p:cNvSpPr txBox="1">
            <a:spLocks noGrp="1"/>
          </p:cNvSpPr>
          <p:nvPr>
            <p:ph idx="1"/>
          </p:nvPr>
        </p:nvSpPr>
        <p:spPr/>
        <p:txBody>
          <a:bodyPr>
            <a:normAutofit fontScale="85000" lnSpcReduction="20000"/>
          </a:bodyPr>
          <a:lstStyle/>
          <a:p>
            <a:pPr marL="0" lvl="0" indent="0">
              <a:buNone/>
            </a:pPr>
            <a:r>
              <a:rPr lang="en-US" sz="2000">
                <a:latin typeface="Bookman Old Style" pitchFamily="18"/>
              </a:rPr>
              <a:t>	</a:t>
            </a:r>
            <a:r>
              <a:rPr lang="en-US" sz="2000" b="1">
                <a:latin typeface="Bookman Old Style" pitchFamily="18"/>
              </a:rPr>
              <a:t>Government’s National Rewards Energy Policy provides incentives:</a:t>
            </a:r>
          </a:p>
          <a:p>
            <a:pPr lvl="0"/>
            <a:r>
              <a:rPr lang="en-US" sz="2000">
                <a:latin typeface="Bookman Old Style" pitchFamily="18"/>
              </a:rPr>
              <a:t> Tax holidays for BOT and BOOT deals</a:t>
            </a:r>
          </a:p>
          <a:p>
            <a:pPr lvl="0"/>
            <a:endParaRPr lang="en-US" sz="2000">
              <a:latin typeface="Bookman Old Style" pitchFamily="18"/>
            </a:endParaRPr>
          </a:p>
          <a:p>
            <a:pPr lvl="0"/>
            <a:r>
              <a:rPr lang="en-US" sz="2000">
                <a:latin typeface="Bookman Old Style" pitchFamily="18"/>
              </a:rPr>
              <a:t>100% repatriation of profits</a:t>
            </a:r>
          </a:p>
          <a:p>
            <a:pPr lvl="0"/>
            <a:endParaRPr lang="en-US" sz="2000">
              <a:latin typeface="Bookman Old Style" pitchFamily="18"/>
            </a:endParaRPr>
          </a:p>
          <a:p>
            <a:pPr lvl="0"/>
            <a:r>
              <a:rPr lang="en-US" sz="2000">
                <a:latin typeface="Bookman Old Style" pitchFamily="18"/>
              </a:rPr>
              <a:t>Duty free importation of selected Renewable Energy Technologies</a:t>
            </a:r>
          </a:p>
          <a:p>
            <a:pPr lvl="0"/>
            <a:endParaRPr lang="en-US" sz="2000">
              <a:latin typeface="Bookman Old Style" pitchFamily="18"/>
            </a:endParaRPr>
          </a:p>
          <a:p>
            <a:pPr lvl="0"/>
            <a:r>
              <a:rPr lang="en-US" sz="2000">
                <a:latin typeface="Bookman Old Style" pitchFamily="18"/>
              </a:rPr>
              <a:t>Duty free importation of energy generating equipment</a:t>
            </a:r>
          </a:p>
          <a:p>
            <a:pPr lvl="0"/>
            <a:endParaRPr lang="en-US" sz="2000">
              <a:latin typeface="Bookman Old Style" pitchFamily="18"/>
            </a:endParaRPr>
          </a:p>
          <a:p>
            <a:pPr lvl="0"/>
            <a:r>
              <a:rPr lang="en-US" sz="2000">
                <a:latin typeface="Bookman Old Style" pitchFamily="18"/>
              </a:rPr>
              <a:t>Guarantees for non-expropriation </a:t>
            </a:r>
            <a:endParaRPr lang="de-DE" sz="2000">
              <a:latin typeface="Bookman Old Style" pitchFamily="18"/>
            </a:endParaRPr>
          </a:p>
        </p:txBody>
      </p:sp>
    </p:spTree>
    <p:extLst>
      <p:ext uri="{BB962C8B-B14F-4D97-AF65-F5344CB8AC3E}">
        <p14:creationId xmlns:p14="http://schemas.microsoft.com/office/powerpoint/2010/main" val="63263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28401" y="-10010"/>
            <a:ext cx="838199" cy="767687"/>
          </a:xfrm>
        </p:spPr>
        <p:txBody>
          <a:bodyPr/>
          <a:lstStyle/>
          <a:p>
            <a:fld id="{4FAB73BC-B049-4115-A692-8D63A059BFB8}" type="slidenum">
              <a:rPr lang="en-US" smtClean="0"/>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01557928"/>
              </p:ext>
            </p:extLst>
          </p:nvPr>
        </p:nvGraphicFramePr>
        <p:xfrm>
          <a:off x="264160" y="2272219"/>
          <a:ext cx="11734800" cy="4820345"/>
        </p:xfrm>
        <a:graphic>
          <a:graphicData uri="http://schemas.openxmlformats.org/drawingml/2006/table">
            <a:tbl>
              <a:tblPr/>
              <a:tblGrid>
                <a:gridCol w="1190678">
                  <a:extLst>
                    <a:ext uri="{9D8B030D-6E8A-4147-A177-3AD203B41FA5}">
                      <a16:colId xmlns:a16="http://schemas.microsoft.com/office/drawing/2014/main" val="20000"/>
                    </a:ext>
                  </a:extLst>
                </a:gridCol>
                <a:gridCol w="6133770">
                  <a:extLst>
                    <a:ext uri="{9D8B030D-6E8A-4147-A177-3AD203B41FA5}">
                      <a16:colId xmlns:a16="http://schemas.microsoft.com/office/drawing/2014/main" val="20001"/>
                    </a:ext>
                  </a:extLst>
                </a:gridCol>
                <a:gridCol w="4410352">
                  <a:extLst>
                    <a:ext uri="{9D8B030D-6E8A-4147-A177-3AD203B41FA5}">
                      <a16:colId xmlns:a16="http://schemas.microsoft.com/office/drawing/2014/main" val="20002"/>
                    </a:ext>
                  </a:extLst>
                </a:gridCol>
              </a:tblGrid>
              <a:tr h="341008">
                <a:tc>
                  <a:txBody>
                    <a:bodyPr/>
                    <a:lstStyle/>
                    <a:p>
                      <a:pPr marL="0" marR="0" algn="ctr">
                        <a:lnSpc>
                          <a:spcPct val="115000"/>
                        </a:lnSpc>
                        <a:spcBef>
                          <a:spcPts val="0"/>
                        </a:spcBef>
                        <a:spcAft>
                          <a:spcPts val="0"/>
                        </a:spcAft>
                      </a:pPr>
                      <a:endParaRPr lang="en-ZW" sz="1400" b="1"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dirty="0">
                          <a:latin typeface="Tahoma"/>
                          <a:ea typeface="Calibri"/>
                          <a:cs typeface="Times New Roman"/>
                        </a:rPr>
                        <a:t>Activity</a:t>
                      </a:r>
                      <a:endParaRPr lang="en-ZW" sz="1400" b="1"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Tahoma"/>
                          <a:ea typeface="Calibri"/>
                          <a:cs typeface="Times New Roman"/>
                        </a:rPr>
                        <a:t>Organisation</a:t>
                      </a:r>
                      <a:endParaRPr lang="en-ZW" sz="1400" b="1">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1511">
                <a:tc rowSpan="3">
                  <a:txBody>
                    <a:bodyPr/>
                    <a:lstStyle/>
                    <a:p>
                      <a:pPr marL="0" marR="0" algn="ctr">
                        <a:lnSpc>
                          <a:spcPct val="115000"/>
                        </a:lnSpc>
                        <a:spcBef>
                          <a:spcPts val="0"/>
                        </a:spcBef>
                        <a:spcAft>
                          <a:spcPts val="0"/>
                        </a:spcAft>
                      </a:pPr>
                      <a:r>
                        <a:rPr lang="en-ZW" sz="1400" b="1">
                          <a:latin typeface="Calibri"/>
                          <a:ea typeface="Calibri"/>
                          <a:cs typeface="Times New Roman"/>
                        </a:rPr>
                        <a:t>1</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15000"/>
                        </a:lnSpc>
                        <a:spcBef>
                          <a:spcPts val="0"/>
                        </a:spcBef>
                        <a:spcAft>
                          <a:spcPts val="0"/>
                        </a:spcAft>
                      </a:pPr>
                      <a:endParaRPr lang="en-ZW" sz="1400" b="1" dirty="0">
                        <a:latin typeface="Calibri"/>
                        <a:ea typeface="Calibri"/>
                        <a:cs typeface="Times New Roman"/>
                      </a:endParaRPr>
                    </a:p>
                    <a:p>
                      <a:pPr marL="0" marR="0">
                        <a:lnSpc>
                          <a:spcPct val="115000"/>
                        </a:lnSpc>
                        <a:spcBef>
                          <a:spcPts val="0"/>
                        </a:spcBef>
                        <a:spcAft>
                          <a:spcPts val="0"/>
                        </a:spcAft>
                      </a:pPr>
                      <a:r>
                        <a:rPr lang="en-ZW" sz="1400" b="1" dirty="0">
                          <a:latin typeface="Calibri"/>
                          <a:ea typeface="Calibri"/>
                          <a:cs typeface="Times New Roman"/>
                        </a:rPr>
                        <a:t>Land Acquisition</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ZW" sz="1400" b="1" dirty="0">
                        <a:latin typeface="Calibri"/>
                        <a:ea typeface="Calibri"/>
                        <a:cs typeface="Times New Roman"/>
                      </a:endParaRPr>
                    </a:p>
                    <a:p>
                      <a:pPr marL="0" marR="0">
                        <a:lnSpc>
                          <a:spcPct val="115000"/>
                        </a:lnSpc>
                        <a:spcBef>
                          <a:spcPts val="0"/>
                        </a:spcBef>
                        <a:spcAft>
                          <a:spcPts val="0"/>
                        </a:spcAft>
                      </a:pPr>
                      <a:r>
                        <a:rPr lang="en-ZW" sz="1400" b="1" dirty="0">
                          <a:latin typeface="Calibri"/>
                          <a:ea typeface="Calibri"/>
                          <a:cs typeface="Times New Roman"/>
                        </a:rPr>
                        <a:t>Ministry responsible for Land</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1511">
                <a:tc vMerge="1">
                  <a:txBody>
                    <a:bodyPr/>
                    <a:lstStyle/>
                    <a:p>
                      <a:endParaRPr lang="en-ZW"/>
                    </a:p>
                  </a:txBody>
                  <a:tcPr/>
                </a:tc>
                <a:tc vMerge="1">
                  <a:txBody>
                    <a:bodyPr/>
                    <a:lstStyle/>
                    <a:p>
                      <a:endParaRPr lang="en-ZW"/>
                    </a:p>
                  </a:txBody>
                  <a:tcPr/>
                </a:tc>
                <a:tc>
                  <a:txBody>
                    <a:bodyPr/>
                    <a:lstStyle/>
                    <a:p>
                      <a:pPr marL="0" marR="0">
                        <a:lnSpc>
                          <a:spcPct val="115000"/>
                        </a:lnSpc>
                        <a:spcBef>
                          <a:spcPts val="0"/>
                        </a:spcBef>
                        <a:spcAft>
                          <a:spcPts val="0"/>
                        </a:spcAft>
                      </a:pPr>
                      <a:r>
                        <a:rPr lang="en-ZW" sz="1400" b="1">
                          <a:latin typeface="Calibri"/>
                          <a:ea typeface="Calibri"/>
                          <a:cs typeface="Times New Roman"/>
                        </a:rPr>
                        <a:t>Council Responsible for land</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1008">
                <a:tc vMerge="1">
                  <a:txBody>
                    <a:bodyPr/>
                    <a:lstStyle/>
                    <a:p>
                      <a:endParaRPr lang="en-ZW"/>
                    </a:p>
                  </a:txBody>
                  <a:tcPr/>
                </a:tc>
                <a:tc vMerge="1">
                  <a:txBody>
                    <a:bodyPr/>
                    <a:lstStyle/>
                    <a:p>
                      <a:endParaRPr lang="en-ZW"/>
                    </a:p>
                  </a:txBody>
                  <a:tcPr/>
                </a:tc>
                <a:tc>
                  <a:txBody>
                    <a:bodyPr/>
                    <a:lstStyle/>
                    <a:p>
                      <a:pPr marL="0" marR="0">
                        <a:lnSpc>
                          <a:spcPct val="115000"/>
                        </a:lnSpc>
                        <a:spcBef>
                          <a:spcPts val="0"/>
                        </a:spcBef>
                        <a:spcAft>
                          <a:spcPts val="0"/>
                        </a:spcAft>
                      </a:pPr>
                      <a:r>
                        <a:rPr lang="en-ZW" sz="1400" b="1">
                          <a:latin typeface="Calibri"/>
                          <a:ea typeface="Calibri"/>
                          <a:cs typeface="Times New Roman"/>
                        </a:rPr>
                        <a:t>Titled land-owner</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1008">
                <a:tc>
                  <a:txBody>
                    <a:bodyPr/>
                    <a:lstStyle/>
                    <a:p>
                      <a:pPr marL="0" marR="0" algn="ctr">
                        <a:lnSpc>
                          <a:spcPct val="115000"/>
                        </a:lnSpc>
                        <a:spcBef>
                          <a:spcPts val="0"/>
                        </a:spcBef>
                        <a:spcAft>
                          <a:spcPts val="0"/>
                        </a:spcAft>
                      </a:pPr>
                      <a:r>
                        <a:rPr lang="en-ZW" sz="1400" b="1">
                          <a:latin typeface="Calibri"/>
                          <a:ea typeface="Calibri"/>
                          <a:cs typeface="Times New Roman"/>
                        </a:rPr>
                        <a:t>2</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Company Registration</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Registrar of Companies</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1008">
                <a:tc>
                  <a:txBody>
                    <a:bodyPr/>
                    <a:lstStyle/>
                    <a:p>
                      <a:pPr marL="0" marR="0" algn="ctr">
                        <a:lnSpc>
                          <a:spcPct val="115000"/>
                        </a:lnSpc>
                        <a:spcBef>
                          <a:spcPts val="0"/>
                        </a:spcBef>
                        <a:spcAft>
                          <a:spcPts val="0"/>
                        </a:spcAft>
                      </a:pPr>
                      <a:r>
                        <a:rPr lang="en-ZW" sz="1400" b="1">
                          <a:latin typeface="Calibri"/>
                          <a:ea typeface="Calibri"/>
                          <a:cs typeface="Times New Roman"/>
                        </a:rPr>
                        <a:t>3</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Grid Impact Study</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ZETDC</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0564">
                <a:tc>
                  <a:txBody>
                    <a:bodyPr/>
                    <a:lstStyle/>
                    <a:p>
                      <a:pPr marL="0" marR="0" algn="ctr">
                        <a:lnSpc>
                          <a:spcPct val="115000"/>
                        </a:lnSpc>
                        <a:spcBef>
                          <a:spcPts val="0"/>
                        </a:spcBef>
                        <a:spcAft>
                          <a:spcPts val="0"/>
                        </a:spcAft>
                      </a:pPr>
                      <a:r>
                        <a:rPr lang="en-ZW" sz="1400" b="1">
                          <a:latin typeface="Calibri"/>
                          <a:ea typeface="Calibri"/>
                          <a:cs typeface="Times New Roman"/>
                        </a:rPr>
                        <a:t>4</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Environmental Impact Assessment Prospectus</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Consultant of choice and EMA</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7060">
                <a:tc>
                  <a:txBody>
                    <a:bodyPr/>
                    <a:lstStyle/>
                    <a:p>
                      <a:pPr marL="0" marR="0" algn="ctr">
                        <a:lnSpc>
                          <a:spcPct val="115000"/>
                        </a:lnSpc>
                        <a:spcBef>
                          <a:spcPts val="0"/>
                        </a:spcBef>
                        <a:spcAft>
                          <a:spcPts val="0"/>
                        </a:spcAft>
                      </a:pPr>
                      <a:r>
                        <a:rPr lang="en-ZW" sz="1400" b="1">
                          <a:latin typeface="Calibri"/>
                          <a:ea typeface="Calibri"/>
                          <a:cs typeface="Times New Roman"/>
                        </a:rPr>
                        <a:t>5</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Investment Licence</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ZIA</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1008">
                <a:tc>
                  <a:txBody>
                    <a:bodyPr/>
                    <a:lstStyle/>
                    <a:p>
                      <a:pPr marL="0" marR="0" algn="ctr">
                        <a:lnSpc>
                          <a:spcPct val="115000"/>
                        </a:lnSpc>
                        <a:spcBef>
                          <a:spcPts val="0"/>
                        </a:spcBef>
                        <a:spcAft>
                          <a:spcPts val="0"/>
                        </a:spcAft>
                      </a:pPr>
                      <a:r>
                        <a:rPr lang="en-ZW" sz="1400" b="1">
                          <a:latin typeface="Calibri"/>
                          <a:ea typeface="Calibri"/>
                          <a:cs typeface="Times New Roman"/>
                        </a:rPr>
                        <a:t>6</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Pre-feasibility Study</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Consultant of choice</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1008">
                <a:tc>
                  <a:txBody>
                    <a:bodyPr/>
                    <a:lstStyle/>
                    <a:p>
                      <a:pPr marL="0" marR="0" algn="ctr">
                        <a:lnSpc>
                          <a:spcPct val="115000"/>
                        </a:lnSpc>
                        <a:spcBef>
                          <a:spcPts val="0"/>
                        </a:spcBef>
                        <a:spcAft>
                          <a:spcPts val="0"/>
                        </a:spcAft>
                      </a:pPr>
                      <a:r>
                        <a:rPr lang="en-ZW" sz="1400" b="1">
                          <a:latin typeface="Calibri"/>
                          <a:ea typeface="Calibri"/>
                          <a:cs typeface="Times New Roman"/>
                        </a:rPr>
                        <a:t>7</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Business plan</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Consultant of choice</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5080">
                <a:tc>
                  <a:txBody>
                    <a:bodyPr/>
                    <a:lstStyle/>
                    <a:p>
                      <a:pPr marL="0" marR="0" algn="ctr">
                        <a:lnSpc>
                          <a:spcPct val="115000"/>
                        </a:lnSpc>
                        <a:spcBef>
                          <a:spcPts val="0"/>
                        </a:spcBef>
                        <a:spcAft>
                          <a:spcPts val="0"/>
                        </a:spcAft>
                      </a:pPr>
                      <a:r>
                        <a:rPr lang="en-ZW" sz="1400" b="1">
                          <a:latin typeface="Calibri"/>
                          <a:ea typeface="Calibri"/>
                          <a:cs typeface="Times New Roman"/>
                        </a:rPr>
                        <a:t>8</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dirty="0">
                          <a:latin typeface="Calibri"/>
                          <a:ea typeface="Calibri"/>
                          <a:cs typeface="Times New Roman"/>
                        </a:rPr>
                        <a:t>Generation Licence</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dirty="0">
                          <a:latin typeface="Calibri"/>
                          <a:ea typeface="Calibri"/>
                          <a:cs typeface="Times New Roman"/>
                        </a:rPr>
                        <a:t>ZERA</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11511">
                <a:tc>
                  <a:txBody>
                    <a:bodyPr/>
                    <a:lstStyle/>
                    <a:p>
                      <a:pPr marL="0" marR="0" algn="ctr">
                        <a:lnSpc>
                          <a:spcPct val="115000"/>
                        </a:lnSpc>
                        <a:spcBef>
                          <a:spcPts val="0"/>
                        </a:spcBef>
                        <a:spcAft>
                          <a:spcPts val="0"/>
                        </a:spcAft>
                      </a:pPr>
                      <a:r>
                        <a:rPr lang="en-ZW" sz="1400" b="1">
                          <a:latin typeface="Calibri"/>
                          <a:ea typeface="Calibri"/>
                          <a:cs typeface="Times New Roman"/>
                        </a:rPr>
                        <a:t>9</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a:latin typeface="Calibri"/>
                          <a:ea typeface="Calibri"/>
                          <a:cs typeface="Times New Roman"/>
                        </a:rPr>
                        <a:t>Power Purchase Agreement and Tariff</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dirty="0">
                          <a:latin typeface="Calibri"/>
                          <a:ea typeface="Calibri"/>
                          <a:cs typeface="Times New Roman"/>
                        </a:rPr>
                        <a:t>Off taker of Choice (ZETDC and others)</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7060">
                <a:tc>
                  <a:txBody>
                    <a:bodyPr/>
                    <a:lstStyle/>
                    <a:p>
                      <a:pPr marL="0" marR="0" algn="ctr">
                        <a:lnSpc>
                          <a:spcPct val="115000"/>
                        </a:lnSpc>
                        <a:spcBef>
                          <a:spcPts val="0"/>
                        </a:spcBef>
                        <a:spcAft>
                          <a:spcPts val="0"/>
                        </a:spcAft>
                      </a:pPr>
                      <a:r>
                        <a:rPr lang="en-ZW" sz="1400" b="1" dirty="0">
                          <a:latin typeface="Calibri"/>
                          <a:ea typeface="Calibri"/>
                          <a:cs typeface="Times New Roman"/>
                        </a:rPr>
                        <a:t>10</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W" sz="1400" b="1" dirty="0">
                          <a:latin typeface="Calibri"/>
                          <a:ea typeface="Calibri"/>
                          <a:cs typeface="Times New Roman"/>
                        </a:rPr>
                        <a:t>Financial</a:t>
                      </a:r>
                      <a:r>
                        <a:rPr lang="en-ZW" sz="1400" b="1" baseline="0" dirty="0">
                          <a:latin typeface="Calibri"/>
                          <a:ea typeface="Calibri"/>
                          <a:cs typeface="Times New Roman"/>
                        </a:rPr>
                        <a:t> Close</a:t>
                      </a:r>
                      <a:endParaRPr lang="en-ZW" sz="1400" b="1"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ZW" sz="1400" b="1" dirty="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TextBox 5"/>
          <p:cNvSpPr txBox="1"/>
          <p:nvPr/>
        </p:nvSpPr>
        <p:spPr>
          <a:xfrm>
            <a:off x="1859280" y="779340"/>
            <a:ext cx="8627134" cy="523220"/>
          </a:xfrm>
          <a:prstGeom prst="rect">
            <a:avLst/>
          </a:prstGeom>
          <a:noFill/>
        </p:spPr>
        <p:txBody>
          <a:bodyPr wrap="square" rtlCol="0">
            <a:spAutoFit/>
          </a:bodyPr>
          <a:lstStyle/>
          <a:p>
            <a:r>
              <a:rPr lang="en-ZW" sz="2800" b="1" dirty="0">
                <a:solidFill>
                  <a:schemeClr val="bg1"/>
                </a:solidFill>
              </a:rPr>
              <a:t>Stages of developing and registering as an IPP</a:t>
            </a:r>
          </a:p>
        </p:txBody>
      </p:sp>
      <p:pic>
        <p:nvPicPr>
          <p:cNvPr id="7" name="Picture 6"/>
          <p:cNvPicPr>
            <a:picLocks noChangeAspect="1"/>
          </p:cNvPicPr>
          <p:nvPr/>
        </p:nvPicPr>
        <p:blipFill>
          <a:blip r:embed="rId2"/>
          <a:stretch>
            <a:fillRect/>
          </a:stretch>
        </p:blipFill>
        <p:spPr>
          <a:xfrm>
            <a:off x="0" y="0"/>
            <a:ext cx="1859280" cy="1793932"/>
          </a:xfrm>
          <a:prstGeom prst="rect">
            <a:avLst/>
          </a:prstGeom>
        </p:spPr>
      </p:pic>
      <p:pic>
        <p:nvPicPr>
          <p:cNvPr id="8" name="Picture 7"/>
          <p:cNvPicPr>
            <a:picLocks noChangeAspect="1"/>
          </p:cNvPicPr>
          <p:nvPr/>
        </p:nvPicPr>
        <p:blipFill>
          <a:blip r:embed="rId3" cstate="print"/>
          <a:stretch>
            <a:fillRect/>
          </a:stretch>
        </p:blipFill>
        <p:spPr>
          <a:xfrm>
            <a:off x="10330275" y="0"/>
            <a:ext cx="1536325" cy="168873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4A57-6A33-455C-8D47-B16AE9A2D097}"/>
              </a:ext>
            </a:extLst>
          </p:cNvPr>
          <p:cNvSpPr>
            <a:spLocks noGrp="1"/>
          </p:cNvSpPr>
          <p:nvPr>
            <p:ph type="title"/>
          </p:nvPr>
        </p:nvSpPr>
        <p:spPr/>
        <p:txBody>
          <a:bodyPr/>
          <a:lstStyle/>
          <a:p>
            <a:pPr algn="ctr"/>
            <a:r>
              <a:rPr lang="en-US" dirty="0"/>
              <a:t>Concluding Remarks</a:t>
            </a:r>
          </a:p>
        </p:txBody>
      </p:sp>
      <p:sp>
        <p:nvSpPr>
          <p:cNvPr id="3" name="Content Placeholder 2">
            <a:extLst>
              <a:ext uri="{FF2B5EF4-FFF2-40B4-BE49-F238E27FC236}">
                <a16:creationId xmlns:a16="http://schemas.microsoft.com/office/drawing/2014/main" id="{45CC6F5F-E739-4A5B-AD4B-61D25B365A38}"/>
              </a:ext>
            </a:extLst>
          </p:cNvPr>
          <p:cNvSpPr>
            <a:spLocks noGrp="1"/>
          </p:cNvSpPr>
          <p:nvPr>
            <p:ph idx="1"/>
          </p:nvPr>
        </p:nvSpPr>
        <p:spPr/>
        <p:txBody>
          <a:bodyPr>
            <a:normAutofit/>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10950" y="1494"/>
            <a:ext cx="12202949" cy="6856506"/>
          </a:xfrm>
          <a:prstGeom prst="rect">
            <a:avLst/>
          </a:prstGeom>
        </p:spPr>
      </p:pic>
      <p:pic>
        <p:nvPicPr>
          <p:cNvPr id="5" name="Picture 4"/>
          <p:cNvPicPr>
            <a:picLocks noChangeAspect="1"/>
          </p:cNvPicPr>
          <p:nvPr/>
        </p:nvPicPr>
        <p:blipFill>
          <a:blip r:embed="rId3" cstate="print"/>
          <a:stretch>
            <a:fillRect/>
          </a:stretch>
        </p:blipFill>
        <p:spPr>
          <a:xfrm>
            <a:off x="10655675" y="0"/>
            <a:ext cx="1536325" cy="1688738"/>
          </a:xfrm>
          <a:prstGeom prst="rect">
            <a:avLst/>
          </a:prstGeom>
        </p:spPr>
      </p:pic>
      <p:pic>
        <p:nvPicPr>
          <p:cNvPr id="7" name="Picture 6"/>
          <p:cNvPicPr>
            <a:picLocks noChangeAspect="1"/>
          </p:cNvPicPr>
          <p:nvPr/>
        </p:nvPicPr>
        <p:blipFill>
          <a:blip r:embed="rId4"/>
          <a:stretch>
            <a:fillRect/>
          </a:stretch>
        </p:blipFill>
        <p:spPr>
          <a:xfrm>
            <a:off x="0" y="-47708"/>
            <a:ext cx="1799700" cy="1736446"/>
          </a:xfrm>
          <a:prstGeom prst="rect">
            <a:avLst/>
          </a:prstGeom>
        </p:spPr>
      </p:pic>
    </p:spTree>
    <p:extLst>
      <p:ext uri="{BB962C8B-B14F-4D97-AF65-F5344CB8AC3E}">
        <p14:creationId xmlns:p14="http://schemas.microsoft.com/office/powerpoint/2010/main" val="300411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A2A7-584C-4319-8637-593AE0A91B2C}"/>
              </a:ext>
            </a:extLst>
          </p:cNvPr>
          <p:cNvSpPr>
            <a:spLocks noGrp="1"/>
          </p:cNvSpPr>
          <p:nvPr>
            <p:ph type="title"/>
          </p:nvPr>
        </p:nvSpPr>
        <p:spPr>
          <a:xfrm>
            <a:off x="1337095" y="697623"/>
            <a:ext cx="10170542" cy="706964"/>
          </a:xfrm>
        </p:spPr>
        <p:txBody>
          <a:bodyPr/>
          <a:lstStyle/>
          <a:p>
            <a:r>
              <a:rPr lang="en-US" dirty="0"/>
              <a:t>Energy Sector Governance Structure</a:t>
            </a:r>
          </a:p>
        </p:txBody>
      </p:sp>
      <p:pic>
        <p:nvPicPr>
          <p:cNvPr id="4" name="Content Placeholder 4">
            <a:extLst>
              <a:ext uri="{FF2B5EF4-FFF2-40B4-BE49-F238E27FC236}">
                <a16:creationId xmlns:a16="http://schemas.microsoft.com/office/drawing/2014/main" id="{FBECF575-DFA3-446C-A171-0E6677D9549D}"/>
              </a:ext>
            </a:extLst>
          </p:cNvPr>
          <p:cNvPicPr>
            <a:picLocks noGrp="1"/>
          </p:cNvPicPr>
          <p:nvPr>
            <p:ph idx="1"/>
          </p:nvPr>
        </p:nvPicPr>
        <p:blipFill>
          <a:blip r:embed="rId2" cstate="print"/>
          <a:stretch>
            <a:fillRect/>
          </a:stretch>
        </p:blipFill>
        <p:spPr>
          <a:xfrm>
            <a:off x="1615440" y="2234242"/>
            <a:ext cx="9245599" cy="4502987"/>
          </a:xfrm>
          <a:prstGeom prst="rect">
            <a:avLst/>
          </a:prstGeom>
        </p:spPr>
      </p:pic>
    </p:spTree>
    <p:extLst>
      <p:ext uri="{BB962C8B-B14F-4D97-AF65-F5344CB8AC3E}">
        <p14:creationId xmlns:p14="http://schemas.microsoft.com/office/powerpoint/2010/main" val="160626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7CDC-599A-4F08-824F-1B6C144247E6}"/>
              </a:ext>
            </a:extLst>
          </p:cNvPr>
          <p:cNvSpPr>
            <a:spLocks noGrp="1"/>
          </p:cNvSpPr>
          <p:nvPr>
            <p:ph type="title"/>
          </p:nvPr>
        </p:nvSpPr>
        <p:spPr>
          <a:xfrm>
            <a:off x="3208041" y="628611"/>
            <a:ext cx="5737551" cy="706964"/>
          </a:xfrm>
        </p:spPr>
        <p:txBody>
          <a:bodyPr/>
          <a:lstStyle/>
          <a:p>
            <a:r>
              <a:rPr lang="en-US" dirty="0"/>
              <a:t>Primary Energy Situation</a:t>
            </a:r>
          </a:p>
        </p:txBody>
      </p:sp>
      <p:sp>
        <p:nvSpPr>
          <p:cNvPr id="3" name="Content Placeholder 2">
            <a:extLst>
              <a:ext uri="{FF2B5EF4-FFF2-40B4-BE49-F238E27FC236}">
                <a16:creationId xmlns:a16="http://schemas.microsoft.com/office/drawing/2014/main" id="{B1ABCA4C-BF63-439D-8CB8-1BF288DAF09E}"/>
              </a:ext>
            </a:extLst>
          </p:cNvPr>
          <p:cNvSpPr>
            <a:spLocks noGrp="1"/>
          </p:cNvSpPr>
          <p:nvPr>
            <p:ph idx="1"/>
          </p:nvPr>
        </p:nvSpPr>
        <p:spPr>
          <a:xfrm>
            <a:off x="1" y="2346379"/>
            <a:ext cx="12059728" cy="4339086"/>
          </a:xfrm>
        </p:spPr>
        <p:txBody>
          <a:bodyPr>
            <a:normAutofit fontScale="25000" lnSpcReduction="20000"/>
          </a:bodyPr>
          <a:lstStyle/>
          <a:p>
            <a:pPr marL="273050" indent="-273050">
              <a:spcBef>
                <a:spcPct val="20000"/>
              </a:spcBef>
              <a:buClr>
                <a:srgbClr val="0BD0D9"/>
              </a:buClr>
              <a:buSzPct val="95000"/>
              <a:buFont typeface="Wingdings 2" panose="05020102010507070707" pitchFamily="18" charset="2"/>
              <a:buChar char=""/>
              <a:defRPr/>
            </a:pPr>
            <a:endParaRPr lang="en-US" altLang="en-US" sz="3600" dirty="0">
              <a:solidFill>
                <a:prstClr val="black"/>
              </a:solidFill>
              <a:latin typeface="Constantia" panose="02030602050306030303"/>
            </a:endParaRPr>
          </a:p>
          <a:p>
            <a:r>
              <a:rPr lang="en-US" altLang="en-US" sz="8000" b="1" dirty="0">
                <a:solidFill>
                  <a:prstClr val="black"/>
                </a:solidFill>
                <a:latin typeface="Constantia" panose="02030602050306030303"/>
              </a:rPr>
              <a:t>The main sources of energy used in Zimbabwe  are coal, fuel wood, electricity, petroleum fuels and various renewable energy sources.</a:t>
            </a:r>
          </a:p>
          <a:p>
            <a:r>
              <a:rPr lang="en-US" altLang="en-US" sz="8000" b="1" dirty="0">
                <a:solidFill>
                  <a:prstClr val="black"/>
                </a:solidFill>
                <a:latin typeface="Constantia" panose="02030602050306030303"/>
              </a:rPr>
              <a:t>Fuel wood (61%), coal (8%), liquid fuels (18%) and electricity (13%)  (Primary Energy balance 2019). </a:t>
            </a:r>
          </a:p>
          <a:p>
            <a:r>
              <a:rPr lang="en-US" altLang="en-US" sz="8000" b="1" dirty="0">
                <a:latin typeface="Constantia" panose="02030602050306030303" pitchFamily="18" charset="0"/>
              </a:rPr>
              <a:t>National electricity access is at 62%, </a:t>
            </a:r>
          </a:p>
          <a:p>
            <a:pPr marL="638810" lvl="1" indent="-273050" eaLnBrk="0" fontAlgn="base" hangingPunct="0">
              <a:spcAft>
                <a:spcPct val="0"/>
              </a:spcAft>
              <a:buClr>
                <a:srgbClr val="0BD0D9"/>
              </a:buClr>
              <a:buFont typeface="Wingdings 2" panose="05020102010507070707" pitchFamily="18" charset="2"/>
              <a:buChar char=""/>
            </a:pPr>
            <a:r>
              <a:rPr lang="en-US" altLang="en-US" sz="8000" b="1" dirty="0">
                <a:latin typeface="Constantia" panose="02030602050306030303" pitchFamily="18" charset="0"/>
              </a:rPr>
              <a:t>on-grid - 34% </a:t>
            </a:r>
          </a:p>
          <a:p>
            <a:pPr marL="638810" lvl="1" indent="-273050" eaLnBrk="0" fontAlgn="base" hangingPunct="0">
              <a:spcAft>
                <a:spcPct val="0"/>
              </a:spcAft>
              <a:buClr>
                <a:srgbClr val="0BD0D9"/>
              </a:buClr>
              <a:buFont typeface="Wingdings 2" panose="05020102010507070707" pitchFamily="18" charset="2"/>
              <a:buChar char=""/>
            </a:pPr>
            <a:r>
              <a:rPr lang="en-US" altLang="en-US" sz="8000" b="1" dirty="0">
                <a:latin typeface="Constantia" panose="02030602050306030303" pitchFamily="18" charset="0"/>
              </a:rPr>
              <a:t>off-grid - 28% (</a:t>
            </a:r>
            <a:r>
              <a:rPr lang="en-US" altLang="en-US" sz="8000" b="1" dirty="0" err="1">
                <a:latin typeface="Constantia" panose="02030602050306030303" pitchFamily="18" charset="0"/>
              </a:rPr>
              <a:t>Zimstats</a:t>
            </a:r>
            <a:r>
              <a:rPr lang="en-US" altLang="en-US" sz="8000" b="1" dirty="0">
                <a:latin typeface="Constantia" panose="02030602050306030303" pitchFamily="18" charset="0"/>
              </a:rPr>
              <a:t> 2022)</a:t>
            </a:r>
          </a:p>
          <a:p>
            <a:pPr marL="273050" lvl="0" indent="-273050" eaLnBrk="0" fontAlgn="base" hangingPunct="0">
              <a:spcAft>
                <a:spcPct val="0"/>
              </a:spcAft>
              <a:buClr>
                <a:srgbClr val="0BD0D9"/>
              </a:buClr>
              <a:buFont typeface="Wingdings 2" panose="05020102010507070707" pitchFamily="18" charset="2"/>
              <a:buChar char=""/>
            </a:pPr>
            <a:r>
              <a:rPr lang="en-US" altLang="en-US" sz="8000" b="1" dirty="0">
                <a:latin typeface="Constantia" panose="02030602050306030303" pitchFamily="18" charset="0"/>
              </a:rPr>
              <a:t>Main sources of electricity by total installed capacity:-</a:t>
            </a:r>
          </a:p>
          <a:p>
            <a:pPr marL="638810" lvl="1" indent="-273050" eaLnBrk="0" fontAlgn="base" hangingPunct="0">
              <a:spcAft>
                <a:spcPct val="0"/>
              </a:spcAft>
              <a:buClr>
                <a:srgbClr val="0BD0D9"/>
              </a:buClr>
              <a:buFont typeface="Wingdings 2" panose="05020102010507070707" pitchFamily="18" charset="2"/>
              <a:buChar char=""/>
            </a:pPr>
            <a:r>
              <a:rPr lang="en-US" altLang="en-US" sz="8000" b="1" dirty="0">
                <a:latin typeface="Constantia" panose="02030602050306030303" pitchFamily="18" charset="0"/>
              </a:rPr>
              <a:t>coal contributing more than 57% of the total installed capacity, </a:t>
            </a:r>
          </a:p>
          <a:p>
            <a:pPr marL="638810" lvl="1" indent="-273050" eaLnBrk="0" fontAlgn="base" hangingPunct="0">
              <a:spcAft>
                <a:spcPct val="0"/>
              </a:spcAft>
              <a:buClr>
                <a:srgbClr val="0BD0D9"/>
              </a:buClr>
              <a:buFont typeface="Wingdings 2" panose="05020102010507070707" pitchFamily="18" charset="2"/>
              <a:buChar char=""/>
            </a:pPr>
            <a:r>
              <a:rPr lang="en-US" altLang="en-US" sz="8000" b="1" dirty="0">
                <a:latin typeface="Constantia" panose="02030602050306030303" pitchFamily="18" charset="0"/>
              </a:rPr>
              <a:t>hydropower 40% ,  </a:t>
            </a:r>
          </a:p>
          <a:p>
            <a:pPr marL="638810" lvl="1" indent="-273050" eaLnBrk="0" fontAlgn="base" hangingPunct="0">
              <a:spcAft>
                <a:spcPct val="0"/>
              </a:spcAft>
              <a:buClr>
                <a:srgbClr val="0BD0D9"/>
              </a:buClr>
              <a:buFont typeface="Wingdings 2" panose="05020102010507070707" pitchFamily="18" charset="2"/>
              <a:buChar char=""/>
            </a:pPr>
            <a:r>
              <a:rPr lang="en-US" altLang="en-US" sz="8000" b="1" dirty="0">
                <a:latin typeface="Constantia" panose="02030602050306030303" pitchFamily="18" charset="0"/>
              </a:rPr>
              <a:t>3% solar systems and other renewable sources.</a:t>
            </a:r>
          </a:p>
          <a:p>
            <a:pPr marL="638810" lvl="1" indent="-273050" eaLnBrk="0" fontAlgn="base" hangingPunct="0">
              <a:spcAft>
                <a:spcPct val="0"/>
              </a:spcAft>
              <a:buClr>
                <a:srgbClr val="0BD0D9"/>
              </a:buClr>
              <a:buFont typeface="Wingdings 2" panose="05020102010507070707" pitchFamily="18" charset="2"/>
              <a:buChar char=""/>
            </a:pPr>
            <a:endParaRPr lang="en-US" altLang="en-US" sz="9600" b="1" dirty="0"/>
          </a:p>
          <a:p>
            <a:endParaRPr lang="en-US" altLang="en-US" sz="3500" dirty="0">
              <a:solidFill>
                <a:prstClr val="black"/>
              </a:solidFill>
              <a:latin typeface="Tahoma" pitchFamily="34" charset="0"/>
              <a:ea typeface="Tahoma" pitchFamily="34" charset="0"/>
              <a:cs typeface="Tahoma" pitchFamily="34" charset="0"/>
            </a:endParaRPr>
          </a:p>
          <a:p>
            <a:endParaRPr lang="en-US" altLang="en-US" sz="3500" dirty="0">
              <a:solidFill>
                <a:prstClr val="black"/>
              </a:solidFill>
              <a:latin typeface="Tahoma" pitchFamily="34" charset="0"/>
              <a:ea typeface="Tahoma" pitchFamily="34" charset="0"/>
              <a:cs typeface="Tahoma" pitchFamily="34" charset="0"/>
            </a:endParaRPr>
          </a:p>
          <a:p>
            <a:endParaRPr lang="en-US" altLang="en-US" sz="3500" dirty="0">
              <a:solidFill>
                <a:prstClr val="black"/>
              </a:solidFill>
              <a:latin typeface="Tahoma" pitchFamily="34" charset="0"/>
              <a:ea typeface="Tahoma" pitchFamily="34" charset="0"/>
              <a:cs typeface="Tahoma" pitchFamily="34" charset="0"/>
            </a:endParaRPr>
          </a:p>
          <a:p>
            <a:endParaRPr lang="en-US" altLang="en-US" sz="3500" dirty="0">
              <a:solidFill>
                <a:prstClr val="black"/>
              </a:solidFill>
              <a:latin typeface="Tahoma" pitchFamily="34" charset="0"/>
              <a:ea typeface="Tahoma" pitchFamily="34" charset="0"/>
              <a:cs typeface="Tahoma" pitchFamily="34" charset="0"/>
            </a:endParaRPr>
          </a:p>
          <a:p>
            <a:endParaRPr lang="en-ZW" altLang="en-US" dirty="0">
              <a:solidFill>
                <a:prstClr val="black"/>
              </a:solidFill>
              <a:latin typeface="Constantia"/>
            </a:endParaRPr>
          </a:p>
          <a:p>
            <a:pPr marL="0" indent="0">
              <a:buNone/>
            </a:pPr>
            <a:endParaRPr lang="en-US" dirty="0"/>
          </a:p>
          <a:p>
            <a:pPr marL="0" indent="0">
              <a:buNone/>
            </a:pPr>
            <a:endParaRPr lang="en-US" dirty="0"/>
          </a:p>
          <a:p>
            <a:pPr marL="0" indent="0">
              <a:buNone/>
            </a:pPr>
            <a:endParaRPr lang="en-US" dirty="0"/>
          </a:p>
          <a:p>
            <a:pPr marL="0" indent="0">
              <a:buNone/>
            </a:pPr>
            <a:r>
              <a:rPr lang="en-US" b="1" dirty="0">
                <a:solidFill>
                  <a:prstClr val="black"/>
                </a:solidFill>
              </a:rPr>
              <a:t>                      				</a:t>
            </a:r>
          </a:p>
          <a:p>
            <a:pPr marL="0" indent="0">
              <a:buNone/>
            </a:pPr>
            <a:endParaRPr lang="en-US" b="1" dirty="0">
              <a:solidFill>
                <a:prstClr val="black"/>
              </a:solidFill>
            </a:endParaRPr>
          </a:p>
          <a:p>
            <a:pPr marL="0" indent="0">
              <a:buNone/>
            </a:pPr>
            <a:endParaRPr lang="en-US" b="1" dirty="0">
              <a:solidFill>
                <a:prstClr val="black"/>
              </a:solidFill>
            </a:endParaRPr>
          </a:p>
          <a:p>
            <a:pPr marL="0" indent="0">
              <a:buNone/>
            </a:pPr>
            <a:endParaRPr lang="en-US" b="1" dirty="0">
              <a:solidFill>
                <a:prstClr val="black"/>
              </a:solidFill>
            </a:endParaRPr>
          </a:p>
          <a:p>
            <a:pPr marL="0" indent="0">
              <a:buNone/>
            </a:pPr>
            <a:r>
              <a:rPr lang="en-US" b="1" dirty="0">
                <a:solidFill>
                  <a:prstClr val="black"/>
                </a:solidFill>
              </a:rPr>
              <a:t>							</a:t>
            </a:r>
          </a:p>
          <a:p>
            <a:pPr marL="0" indent="0">
              <a:buNone/>
            </a:pPr>
            <a:r>
              <a:rPr lang="en-US" b="1" dirty="0">
                <a:solidFill>
                  <a:prstClr val="black"/>
                </a:solidFill>
              </a:rPr>
              <a:t>Source: 2012 Census</a:t>
            </a:r>
          </a:p>
          <a:p>
            <a:pPr marL="0" indent="0">
              <a:buNone/>
            </a:pPr>
            <a:endParaRPr lang="en-US" dirty="0"/>
          </a:p>
        </p:txBody>
      </p:sp>
    </p:spTree>
    <p:extLst>
      <p:ext uri="{BB962C8B-B14F-4D97-AF65-F5344CB8AC3E}">
        <p14:creationId xmlns:p14="http://schemas.microsoft.com/office/powerpoint/2010/main" val="216372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942" y="12700"/>
            <a:ext cx="6616701" cy="685800"/>
          </a:xfr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000" b="1" spc="50" dirty="0">
                <a:ln w="11430"/>
                <a:solidFill>
                  <a:schemeClr val="tx1"/>
                </a:solidFill>
                <a:effectLst>
                  <a:outerShdw blurRad="76200" dist="50800" dir="5400000" algn="tl" rotWithShape="0">
                    <a:srgbClr val="000000">
                      <a:alpha val="65000"/>
                    </a:srgbClr>
                  </a:outerShdw>
                </a:effectLst>
              </a:rPr>
              <a:t>Power Supply Status </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1247" y="2672280"/>
            <a:ext cx="4800600" cy="4996988"/>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9639" y="3580482"/>
            <a:ext cx="825630" cy="51911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277" y="3110582"/>
            <a:ext cx="700182" cy="469900"/>
          </a:xfrm>
          <a:prstGeom prst="rect">
            <a:avLst/>
          </a:prstGeom>
        </p:spPr>
      </p:pic>
      <p:sp>
        <p:nvSpPr>
          <p:cNvPr id="10" name="Left Arrow 9"/>
          <p:cNvSpPr/>
          <p:nvPr/>
        </p:nvSpPr>
        <p:spPr>
          <a:xfrm rot="21182693">
            <a:off x="2835527" y="4805144"/>
            <a:ext cx="1600200" cy="457200"/>
          </a:xfrm>
          <a:prstGeom prst="leftArrow">
            <a:avLst>
              <a:gd name="adj1" fmla="val 50000"/>
              <a:gd name="adj2" fmla="val 798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1417404" y="4881449"/>
            <a:ext cx="1501698" cy="615553"/>
          </a:xfrm>
          <a:prstGeom prst="rect">
            <a:avLst/>
          </a:prstGeom>
          <a:noFill/>
        </p:spPr>
        <p:txBody>
          <a:bodyPr wrap="square" rtlCol="0">
            <a:spAutoFit/>
          </a:bodyPr>
          <a:lstStyle/>
          <a:p>
            <a:pPr algn="ctr"/>
            <a:r>
              <a:rPr lang="en-US" sz="1600" b="1" dirty="0"/>
              <a:t>NAMPOWER</a:t>
            </a:r>
          </a:p>
          <a:p>
            <a:pPr algn="ctr"/>
            <a:r>
              <a:rPr lang="en-US" b="1" dirty="0"/>
              <a:t>- 80MW</a:t>
            </a:r>
            <a:endParaRPr lang="en-GB" b="1" dirty="0"/>
          </a:p>
        </p:txBody>
      </p:sp>
      <p:sp>
        <p:nvSpPr>
          <p:cNvPr id="12" name="TextBox 11"/>
          <p:cNvSpPr txBox="1"/>
          <p:nvPr/>
        </p:nvSpPr>
        <p:spPr>
          <a:xfrm>
            <a:off x="731309" y="3297030"/>
            <a:ext cx="2057400" cy="861774"/>
          </a:xfrm>
          <a:prstGeom prst="rect">
            <a:avLst/>
          </a:prstGeom>
          <a:noFill/>
        </p:spPr>
        <p:txBody>
          <a:bodyPr wrap="square" rtlCol="0">
            <a:spAutoFit/>
          </a:bodyPr>
          <a:lstStyle/>
          <a:p>
            <a:r>
              <a:rPr lang="en-US" b="1" dirty="0"/>
              <a:t>HWANGE:-</a:t>
            </a:r>
          </a:p>
          <a:p>
            <a:r>
              <a:rPr lang="en-US" sz="1600" b="1" dirty="0"/>
              <a:t>Stage I&amp;II – 230MW</a:t>
            </a:r>
          </a:p>
          <a:p>
            <a:r>
              <a:rPr lang="en-US" sz="1600" b="1" dirty="0"/>
              <a:t>Stage III – 614MW </a:t>
            </a:r>
            <a:endParaRPr lang="en-GB" sz="1600" b="1" dirty="0"/>
          </a:p>
        </p:txBody>
      </p:sp>
      <p:sp>
        <p:nvSpPr>
          <p:cNvPr id="13" name="TextBox 12"/>
          <p:cNvSpPr txBox="1"/>
          <p:nvPr/>
        </p:nvSpPr>
        <p:spPr>
          <a:xfrm>
            <a:off x="4405945" y="2210615"/>
            <a:ext cx="1981200" cy="923330"/>
          </a:xfrm>
          <a:prstGeom prst="rect">
            <a:avLst/>
          </a:prstGeom>
          <a:noFill/>
        </p:spPr>
        <p:txBody>
          <a:bodyPr wrap="square" rtlCol="0">
            <a:spAutoFit/>
          </a:bodyPr>
          <a:lstStyle/>
          <a:p>
            <a:pPr algn="ctr"/>
            <a:r>
              <a:rPr lang="en-US" b="1" dirty="0"/>
              <a:t>KARIBA</a:t>
            </a:r>
          </a:p>
          <a:p>
            <a:pPr algn="ctr"/>
            <a:r>
              <a:rPr lang="en-US" b="1" dirty="0"/>
              <a:t>Average 400MW</a:t>
            </a:r>
            <a:endParaRPr lang="en-GB" b="1" dirty="0"/>
          </a:p>
        </p:txBody>
      </p:sp>
      <p:sp>
        <p:nvSpPr>
          <p:cNvPr id="17" name="Left Arrow 16"/>
          <p:cNvSpPr/>
          <p:nvPr/>
        </p:nvSpPr>
        <p:spPr>
          <a:xfrm rot="12827899">
            <a:off x="3901164" y="4119112"/>
            <a:ext cx="676899" cy="289757"/>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Left Arrow 17"/>
          <p:cNvSpPr/>
          <p:nvPr/>
        </p:nvSpPr>
        <p:spPr>
          <a:xfrm rot="16200000">
            <a:off x="5063522" y="3802926"/>
            <a:ext cx="544417" cy="304801"/>
          </a:xfrm>
          <a:prstGeom prst="leftArrow">
            <a:avLst>
              <a:gd name="adj1" fmla="val 50000"/>
              <a:gd name="adj2" fmla="val 4767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1665" y="4667146"/>
            <a:ext cx="557118" cy="609600"/>
          </a:xfrm>
          <a:prstGeom prst="rect">
            <a:avLst/>
          </a:prstGeom>
        </p:spPr>
      </p:pic>
      <p:sp>
        <p:nvSpPr>
          <p:cNvPr id="22" name="TextBox 21"/>
          <p:cNvSpPr txBox="1"/>
          <p:nvPr/>
        </p:nvSpPr>
        <p:spPr>
          <a:xfrm>
            <a:off x="8391734" y="4667146"/>
            <a:ext cx="1371600" cy="954107"/>
          </a:xfrm>
          <a:prstGeom prst="rect">
            <a:avLst/>
          </a:prstGeom>
          <a:noFill/>
        </p:spPr>
        <p:txBody>
          <a:bodyPr wrap="square" rtlCol="0">
            <a:spAutoFit/>
          </a:bodyPr>
          <a:lstStyle/>
          <a:p>
            <a:pPr algn="ctr"/>
            <a:r>
              <a:rPr lang="en-US" sz="1400" b="1" dirty="0"/>
              <a:t>STPS 0MW (</a:t>
            </a:r>
            <a:r>
              <a:rPr lang="en-US" sz="1400" b="1" dirty="0" err="1"/>
              <a:t>Hre</a:t>
            </a:r>
            <a:r>
              <a:rPr lang="en-US" sz="1400" b="1" dirty="0"/>
              <a:t>, </a:t>
            </a:r>
            <a:r>
              <a:rPr lang="en-US" sz="1400" b="1" dirty="0" err="1"/>
              <a:t>Byo</a:t>
            </a:r>
            <a:r>
              <a:rPr lang="en-US" sz="1400" b="1" dirty="0"/>
              <a:t>, </a:t>
            </a:r>
            <a:r>
              <a:rPr lang="en-US" sz="1400" b="1" dirty="0" err="1"/>
              <a:t>Munyati</a:t>
            </a:r>
            <a:r>
              <a:rPr lang="en-US" sz="1400" b="1" dirty="0"/>
              <a:t>)</a:t>
            </a:r>
          </a:p>
          <a:p>
            <a:pPr algn="ctr"/>
            <a:endParaRPr lang="en-GB" sz="1400" b="1" dirty="0"/>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9674" y="3623276"/>
            <a:ext cx="767051" cy="614252"/>
          </a:xfrm>
          <a:prstGeom prst="rect">
            <a:avLst/>
          </a:prstGeom>
        </p:spPr>
      </p:pic>
      <p:sp>
        <p:nvSpPr>
          <p:cNvPr id="24" name="Left Arrow 23"/>
          <p:cNvSpPr/>
          <p:nvPr/>
        </p:nvSpPr>
        <p:spPr>
          <a:xfrm rot="19786921">
            <a:off x="6039533" y="4139620"/>
            <a:ext cx="527237" cy="355294"/>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7061915" y="3254736"/>
            <a:ext cx="2590800" cy="1015663"/>
          </a:xfrm>
          <a:prstGeom prst="rect">
            <a:avLst/>
          </a:prstGeom>
          <a:noFill/>
        </p:spPr>
        <p:txBody>
          <a:bodyPr wrap="square" rtlCol="0">
            <a:spAutoFit/>
          </a:bodyPr>
          <a:lstStyle/>
          <a:p>
            <a:pPr algn="ctr"/>
            <a:r>
              <a:rPr lang="en-US" b="1" dirty="0"/>
              <a:t>IPP’S 32MW</a:t>
            </a:r>
          </a:p>
          <a:p>
            <a:pPr algn="ctr"/>
            <a:r>
              <a:rPr lang="en-US" sz="1400" dirty="0"/>
              <a:t>Mini hydro 6MW</a:t>
            </a:r>
          </a:p>
          <a:p>
            <a:pPr algn="ctr"/>
            <a:r>
              <a:rPr lang="en-US" sz="1400" dirty="0"/>
              <a:t>ZZEE 17MW</a:t>
            </a:r>
          </a:p>
          <a:p>
            <a:pPr algn="ctr"/>
            <a:r>
              <a:rPr lang="en-US" sz="1400" dirty="0"/>
              <a:t>Solar PV 0-9MW</a:t>
            </a:r>
            <a:endParaRPr lang="en-GB" sz="1400" dirty="0"/>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8391" y="4377914"/>
            <a:ext cx="1393552" cy="740574"/>
          </a:xfrm>
          <a:prstGeom prst="rect">
            <a:avLst/>
          </a:prstGeom>
        </p:spPr>
      </p:pic>
      <p:sp>
        <p:nvSpPr>
          <p:cNvPr id="27" name="Left Arrow 26"/>
          <p:cNvSpPr/>
          <p:nvPr/>
        </p:nvSpPr>
        <p:spPr>
          <a:xfrm rot="1322933">
            <a:off x="6115677" y="5593177"/>
            <a:ext cx="1304450" cy="240925"/>
          </a:xfrm>
          <a:prstGeom prst="leftArrow">
            <a:avLst>
              <a:gd name="adj1" fmla="val 50000"/>
              <a:gd name="adj2" fmla="val 5759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7102585" y="5570541"/>
            <a:ext cx="2819400" cy="1600438"/>
          </a:xfrm>
          <a:prstGeom prst="rect">
            <a:avLst/>
          </a:prstGeom>
          <a:noFill/>
        </p:spPr>
        <p:txBody>
          <a:bodyPr wrap="square" rtlCol="0">
            <a:spAutoFit/>
          </a:bodyPr>
          <a:lstStyle/>
          <a:p>
            <a:pPr algn="ctr"/>
            <a:r>
              <a:rPr lang="en-US" b="1" dirty="0"/>
              <a:t>Imports: 0- 250MW </a:t>
            </a:r>
          </a:p>
          <a:p>
            <a:pPr algn="ctr"/>
            <a:r>
              <a:rPr lang="en-US" sz="1600" dirty="0"/>
              <a:t>(HCB – 50MW</a:t>
            </a:r>
          </a:p>
          <a:p>
            <a:pPr algn="ctr"/>
            <a:r>
              <a:rPr lang="en-US" sz="1600" dirty="0"/>
              <a:t>Eskom -100MW</a:t>
            </a:r>
          </a:p>
          <a:p>
            <a:pPr algn="ctr"/>
            <a:r>
              <a:rPr lang="en-US" sz="1600" dirty="0"/>
              <a:t>EDM - 50MW</a:t>
            </a:r>
          </a:p>
          <a:p>
            <a:pPr algn="ctr"/>
            <a:r>
              <a:rPr lang="en-US" sz="1600" dirty="0"/>
              <a:t>ZESCO – </a:t>
            </a:r>
            <a:r>
              <a:rPr lang="en-US" sz="1600" dirty="0" err="1"/>
              <a:t>Zimplants</a:t>
            </a:r>
            <a:r>
              <a:rPr lang="en-US" sz="1600" dirty="0"/>
              <a:t> -50MW )</a:t>
            </a:r>
            <a:endParaRPr lang="en-GB" dirty="0"/>
          </a:p>
        </p:txBody>
      </p:sp>
      <p:sp>
        <p:nvSpPr>
          <p:cNvPr id="5" name="TextBox 4"/>
          <p:cNvSpPr txBox="1"/>
          <p:nvPr/>
        </p:nvSpPr>
        <p:spPr>
          <a:xfrm>
            <a:off x="1923726" y="5905188"/>
            <a:ext cx="1711901" cy="615553"/>
          </a:xfrm>
          <a:prstGeom prst="rect">
            <a:avLst/>
          </a:prstGeom>
          <a:noFill/>
        </p:spPr>
        <p:txBody>
          <a:bodyPr wrap="square" rtlCol="0">
            <a:spAutoFit/>
          </a:bodyPr>
          <a:lstStyle/>
          <a:p>
            <a:r>
              <a:rPr lang="en-US" b="1" dirty="0"/>
              <a:t>DAM Imports </a:t>
            </a:r>
            <a:r>
              <a:rPr lang="en-US" sz="1600" dirty="0"/>
              <a:t>0MW</a:t>
            </a:r>
          </a:p>
        </p:txBody>
      </p:sp>
      <p:sp>
        <p:nvSpPr>
          <p:cNvPr id="33" name="Left Arrow 32"/>
          <p:cNvSpPr/>
          <p:nvPr/>
        </p:nvSpPr>
        <p:spPr>
          <a:xfrm rot="8597103">
            <a:off x="3425730" y="5536846"/>
            <a:ext cx="1171438" cy="307145"/>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Left Arrow 31"/>
          <p:cNvSpPr/>
          <p:nvPr/>
        </p:nvSpPr>
        <p:spPr>
          <a:xfrm rot="1473740">
            <a:off x="6875208" y="4530555"/>
            <a:ext cx="762000" cy="332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21514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6" presetClass="emph" presetSubtype="0" fill="hold" grpId="1" nodeType="withEffect">
                                  <p:stCondLst>
                                    <p:cond delay="0"/>
                                  </p:stCondLst>
                                  <p:childTnLst>
                                    <p:animScale>
                                      <p:cBhvr>
                                        <p:cTn id="21" dur="2000" fill="hold"/>
                                        <p:tgtEl>
                                          <p:spTgt spid="18"/>
                                        </p:tgtEl>
                                      </p:cBhvr>
                                      <p:by x="150000" y="150000"/>
                                    </p:animScale>
                                  </p:childTnLst>
                                </p:cTn>
                              </p:par>
                              <p:par>
                                <p:cTn id="22" presetID="6" presetClass="emph" presetSubtype="0" fill="hold" grpId="1" nodeType="withEffect">
                                  <p:stCondLst>
                                    <p:cond delay="0"/>
                                  </p:stCondLst>
                                  <p:childTnLst>
                                    <p:animScale>
                                      <p:cBhvr>
                                        <p:cTn id="23" dur="2000" fill="hold"/>
                                        <p:tgtEl>
                                          <p:spTgt spid="17"/>
                                        </p:tgtEl>
                                      </p:cBhvr>
                                      <p:by x="150000" y="150000"/>
                                    </p:animScale>
                                  </p:childTnLst>
                                </p:cTn>
                              </p:par>
                              <p:par>
                                <p:cTn id="24" presetID="6" presetClass="emph" presetSubtype="0" fill="hold" grpId="1" nodeType="withEffect">
                                  <p:stCondLst>
                                    <p:cond delay="0"/>
                                  </p:stCondLst>
                                  <p:childTnLst>
                                    <p:animScale>
                                      <p:cBhvr>
                                        <p:cTn id="25" dur="2000" fill="hold"/>
                                        <p:tgtEl>
                                          <p:spTgt spid="24"/>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grpId="1" nodeType="clickEffect">
                                  <p:stCondLst>
                                    <p:cond delay="0"/>
                                  </p:stCondLst>
                                  <p:childTnLst>
                                    <p:animScale>
                                      <p:cBhvr>
                                        <p:cTn id="36" dur="2000" fill="hold"/>
                                        <p:tgtEl>
                                          <p:spTgt spid="27"/>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grpId="1" nodeType="clickEffect">
                                  <p:stCondLst>
                                    <p:cond delay="0"/>
                                  </p:stCondLst>
                                  <p:childTnLst>
                                    <p:animScale>
                                      <p:cBhvr>
                                        <p:cTn id="47" dur="2000" fill="hold"/>
                                        <p:tgtEl>
                                          <p:spTgt spid="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4" grpId="0" animBg="1"/>
      <p:bldP spid="24" grpId="1" animBg="1"/>
      <p:bldP spid="27" grpId="0" animBg="1"/>
      <p:bldP spid="27" grpId="1" animBg="1"/>
      <p:bldP spid="33" grpId="0" animBg="1"/>
      <p:bldP spid="3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6A0D-28B8-4EB5-B0E5-D56EED564E26}"/>
              </a:ext>
            </a:extLst>
          </p:cNvPr>
          <p:cNvSpPr>
            <a:spLocks noGrp="1"/>
          </p:cNvSpPr>
          <p:nvPr>
            <p:ph type="title"/>
          </p:nvPr>
        </p:nvSpPr>
        <p:spPr>
          <a:xfrm>
            <a:off x="3157269" y="585479"/>
            <a:ext cx="5822830" cy="706964"/>
          </a:xfrm>
        </p:spPr>
        <p:txBody>
          <a:bodyPr/>
          <a:lstStyle/>
          <a:p>
            <a:pPr algn="ctr"/>
            <a:r>
              <a:rPr lang="en-US" dirty="0"/>
              <a:t>Energy Situation</a:t>
            </a:r>
            <a:br>
              <a:rPr lang="en-US" dirty="0"/>
            </a:br>
            <a:r>
              <a:rPr lang="en-US" dirty="0"/>
              <a:t>Major power stations</a:t>
            </a:r>
          </a:p>
        </p:txBody>
      </p:sp>
      <p:sp>
        <p:nvSpPr>
          <p:cNvPr id="3" name="Content Placeholder 2">
            <a:extLst>
              <a:ext uri="{FF2B5EF4-FFF2-40B4-BE49-F238E27FC236}">
                <a16:creationId xmlns:a16="http://schemas.microsoft.com/office/drawing/2014/main" id="{E429878A-99D6-4016-A02F-E1C073F4FDE1}"/>
              </a:ext>
            </a:extLst>
          </p:cNvPr>
          <p:cNvSpPr>
            <a:spLocks noGrp="1"/>
          </p:cNvSpPr>
          <p:nvPr>
            <p:ph idx="1"/>
          </p:nvPr>
        </p:nvSpPr>
        <p:spPr>
          <a:xfrm>
            <a:off x="552091" y="2384141"/>
            <a:ext cx="11222965" cy="3687417"/>
          </a:xfrm>
        </p:spPr>
        <p:txBody>
          <a:bodyPr>
            <a:normAutofit/>
          </a:bodyPr>
          <a:lstStyle/>
          <a:p>
            <a:r>
              <a:rPr lang="en-ZW" sz="2200" dirty="0">
                <a:solidFill>
                  <a:schemeClr val="tx1"/>
                </a:solidFill>
                <a:latin typeface="Tahoma" panose="020B0604030504040204" pitchFamily="34" charset="0"/>
                <a:cs typeface="Times New Roman" panose="02020603050405020304" pitchFamily="18" charset="0"/>
              </a:rPr>
              <a:t>The suppressed electricity peak demand currently ranges from 1400 MW to 2100 MW</a:t>
            </a:r>
          </a:p>
          <a:p>
            <a:pPr marL="0" indent="0">
              <a:buNone/>
            </a:pPr>
            <a:endParaRPr lang="en-ZW" dirty="0">
              <a:solidFill>
                <a:schemeClr val="tx1"/>
              </a:solidFill>
              <a:latin typeface="Tahoma" panose="020B0604030504040204" pitchFamily="34" charset="0"/>
              <a:cs typeface="Times New Roman" panose="02020603050405020304" pitchFamily="18" charset="0"/>
            </a:endParaRPr>
          </a:p>
          <a:p>
            <a:pPr marL="0" indent="0">
              <a:buNone/>
            </a:pPr>
            <a:endParaRPr lang="en-ZW" dirty="0">
              <a:solidFill>
                <a:schemeClr val="tx1"/>
              </a:solidFill>
              <a:latin typeface="Tahoma" panose="020B0604030504040204" pitchFamily="34" charset="0"/>
              <a:cs typeface="Times New Roman" panose="02020603050405020304" pitchFamily="18" charset="0"/>
            </a:endParaRPr>
          </a:p>
          <a:p>
            <a:pPr marL="0" indent="0">
              <a:buNone/>
            </a:pPr>
            <a:endParaRPr lang="en-ZW" dirty="0">
              <a:solidFill>
                <a:schemeClr val="tx1"/>
              </a:solidFill>
              <a:latin typeface="Tahoma" panose="020B0604030504040204" pitchFamily="34" charset="0"/>
              <a:cs typeface="Times New Roman" panose="02020603050405020304" pitchFamily="18" charset="0"/>
            </a:endParaRPr>
          </a:p>
          <a:p>
            <a:pPr marL="0" indent="0">
              <a:buNone/>
            </a:pPr>
            <a:endParaRPr lang="en-ZW" dirty="0">
              <a:solidFill>
                <a:schemeClr val="tx1"/>
              </a:solidFill>
              <a:latin typeface="Tahoma" panose="020B0604030504040204" pitchFamily="34" charset="0"/>
              <a:cs typeface="Times New Roman" panose="02020603050405020304" pitchFamily="18" charset="0"/>
            </a:endParaRPr>
          </a:p>
          <a:p>
            <a:pPr marL="0" indent="0">
              <a:buNone/>
            </a:pPr>
            <a:endParaRPr lang="en-ZW" dirty="0">
              <a:solidFill>
                <a:schemeClr val="tx1"/>
              </a:solidFill>
              <a:latin typeface="Tahoma" panose="020B0604030504040204" pitchFamily="34" charset="0"/>
              <a:cs typeface="Times New Roman" panose="02020603050405020304" pitchFamily="18" charset="0"/>
            </a:endParaRPr>
          </a:p>
          <a:p>
            <a:pPr marL="0" indent="0">
              <a:buNone/>
            </a:pPr>
            <a:endParaRPr lang="en-ZW" dirty="0">
              <a:solidFill>
                <a:schemeClr val="tx1"/>
              </a:solidFill>
              <a:latin typeface="Tahoma" panose="020B0604030504040204" pitchFamily="34" charset="0"/>
              <a:cs typeface="Times New Roman" panose="02020603050405020304" pitchFamily="18" charset="0"/>
            </a:endParaRPr>
          </a:p>
          <a:p>
            <a:pPr marL="0" indent="0">
              <a:buNone/>
            </a:pPr>
            <a:endParaRPr lang="en-ZW" dirty="0">
              <a:solidFill>
                <a:schemeClr val="tx1"/>
              </a:solidFill>
              <a:latin typeface="Tahoma" panose="020B060403050404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1D5049A0-FBE2-4EE3-8A3F-66C2882CD43F}"/>
              </a:ext>
            </a:extLst>
          </p:cNvPr>
          <p:cNvPicPr>
            <a:picLocks noChangeAspect="1"/>
          </p:cNvPicPr>
          <p:nvPr/>
        </p:nvPicPr>
        <p:blipFill>
          <a:blip r:embed="rId2" cstate="print"/>
          <a:stretch>
            <a:fillRect/>
          </a:stretch>
        </p:blipFill>
        <p:spPr>
          <a:xfrm>
            <a:off x="6452558" y="3241381"/>
            <a:ext cx="5201729" cy="3452718"/>
          </a:xfrm>
          <a:prstGeom prst="rect">
            <a:avLst/>
          </a:prstGeom>
        </p:spPr>
      </p:pic>
      <p:pic>
        <p:nvPicPr>
          <p:cNvPr id="6" name="Picture 5" descr="Image result for kariba hydro power station pictures"/>
          <p:cNvPicPr/>
          <p:nvPr/>
        </p:nvPicPr>
        <p:blipFill>
          <a:blip r:embed="rId3" cstate="print"/>
          <a:srcRect/>
          <a:stretch>
            <a:fillRect/>
          </a:stretch>
        </p:blipFill>
        <p:spPr bwMode="auto">
          <a:xfrm>
            <a:off x="576849" y="3244957"/>
            <a:ext cx="4969936" cy="3431887"/>
          </a:xfrm>
          <a:prstGeom prst="rect">
            <a:avLst/>
          </a:prstGeom>
          <a:noFill/>
          <a:ln w="9525">
            <a:noFill/>
            <a:miter lim="800000"/>
            <a:headEnd/>
            <a:tailEnd/>
          </a:ln>
        </p:spPr>
      </p:pic>
    </p:spTree>
    <p:extLst>
      <p:ext uri="{BB962C8B-B14F-4D97-AF65-F5344CB8AC3E}">
        <p14:creationId xmlns:p14="http://schemas.microsoft.com/office/powerpoint/2010/main" val="213824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9E20-02C5-4E18-94AC-F32937E04A6B}"/>
              </a:ext>
            </a:extLst>
          </p:cNvPr>
          <p:cNvSpPr>
            <a:spLocks noGrp="1"/>
          </p:cNvSpPr>
          <p:nvPr>
            <p:ph type="title"/>
          </p:nvPr>
        </p:nvSpPr>
        <p:spPr>
          <a:xfrm>
            <a:off x="1249845" y="947789"/>
            <a:ext cx="8761413" cy="706964"/>
          </a:xfrm>
        </p:spPr>
        <p:txBody>
          <a:bodyPr/>
          <a:lstStyle/>
          <a:p>
            <a:r>
              <a:rPr lang="en-US" dirty="0"/>
              <a:t>Energy Situation-Electricity Generation</a:t>
            </a:r>
          </a:p>
        </p:txBody>
      </p:sp>
      <p:sp>
        <p:nvSpPr>
          <p:cNvPr id="3" name="Content Placeholder 2">
            <a:extLst>
              <a:ext uri="{FF2B5EF4-FFF2-40B4-BE49-F238E27FC236}">
                <a16:creationId xmlns:a16="http://schemas.microsoft.com/office/drawing/2014/main" id="{BC907C93-D9BD-4A3F-BC7F-0349B2A41EBF}"/>
              </a:ext>
            </a:extLst>
          </p:cNvPr>
          <p:cNvSpPr>
            <a:spLocks noGrp="1"/>
          </p:cNvSpPr>
          <p:nvPr>
            <p:ph idx="1"/>
          </p:nvPr>
        </p:nvSpPr>
        <p:spPr>
          <a:xfrm>
            <a:off x="500332" y="2415396"/>
            <a:ext cx="11214340" cy="4244196"/>
          </a:xfrm>
        </p:spPr>
        <p:txBody>
          <a:bodyPr>
            <a:normAutofit/>
          </a:bodyPr>
          <a:lstStyle/>
          <a:p>
            <a:r>
              <a:rPr lang="en-US" sz="2200" dirty="0">
                <a:solidFill>
                  <a:prstClr val="black">
                    <a:lumMod val="75000"/>
                    <a:lumOff val="25000"/>
                  </a:prstClr>
                </a:solidFill>
                <a:latin typeface="Tahoma" pitchFamily="34" charset="0"/>
                <a:ea typeface="Tahoma" pitchFamily="34" charset="0"/>
                <a:cs typeface="Tahoma" pitchFamily="34" charset="0"/>
              </a:rPr>
              <a:t>With an installed capacity of 2,754 MW comprising 55% thermal and 45% hydro energy, the country is unable to </a:t>
            </a:r>
            <a:r>
              <a:rPr lang="en-US" sz="2200" dirty="0" err="1">
                <a:solidFill>
                  <a:prstClr val="black">
                    <a:lumMod val="75000"/>
                    <a:lumOff val="25000"/>
                  </a:prstClr>
                </a:solidFill>
                <a:latin typeface="Tahoma" pitchFamily="34" charset="0"/>
                <a:ea typeface="Tahoma" pitchFamily="34" charset="0"/>
                <a:cs typeface="Tahoma" pitchFamily="34" charset="0"/>
              </a:rPr>
              <a:t>utilise</a:t>
            </a:r>
            <a:r>
              <a:rPr lang="en-US" sz="2200" dirty="0">
                <a:solidFill>
                  <a:prstClr val="black">
                    <a:lumMod val="75000"/>
                    <a:lumOff val="25000"/>
                  </a:prstClr>
                </a:solidFill>
                <a:latin typeface="Tahoma" pitchFamily="34" charset="0"/>
                <a:ea typeface="Tahoma" pitchFamily="34" charset="0"/>
                <a:cs typeface="Tahoma" pitchFamily="34" charset="0"/>
              </a:rPr>
              <a:t> its full capacity due to: </a:t>
            </a:r>
          </a:p>
          <a:p>
            <a:pPr lvl="1">
              <a:buFont typeface="Wingdings" pitchFamily="2" charset="2"/>
              <a:buChar char="ü"/>
            </a:pPr>
            <a:r>
              <a:rPr lang="en-US" sz="2000" dirty="0">
                <a:solidFill>
                  <a:prstClr val="black">
                    <a:lumMod val="75000"/>
                    <a:lumOff val="25000"/>
                  </a:prstClr>
                </a:solidFill>
                <a:latin typeface="Tahoma" pitchFamily="34" charset="0"/>
                <a:ea typeface="Tahoma" pitchFamily="34" charset="0"/>
                <a:cs typeface="Tahoma" pitchFamily="34" charset="0"/>
              </a:rPr>
              <a:t>limited availability of water</a:t>
            </a:r>
          </a:p>
          <a:p>
            <a:pPr lvl="1">
              <a:buFont typeface="Wingdings" pitchFamily="2" charset="2"/>
              <a:buChar char="ü"/>
            </a:pPr>
            <a:r>
              <a:rPr lang="en-US" sz="2000" dirty="0">
                <a:solidFill>
                  <a:prstClr val="black">
                    <a:lumMod val="75000"/>
                    <a:lumOff val="25000"/>
                  </a:prstClr>
                </a:solidFill>
                <a:latin typeface="Tahoma" pitchFamily="34" charset="0"/>
                <a:ea typeface="Tahoma" pitchFamily="34" charset="0"/>
                <a:cs typeface="Tahoma" pitchFamily="34" charset="0"/>
              </a:rPr>
              <a:t>Limited availability of fuel particularly coal</a:t>
            </a:r>
          </a:p>
          <a:p>
            <a:pPr lvl="1">
              <a:buFont typeface="Wingdings" pitchFamily="2" charset="2"/>
              <a:buChar char="ü"/>
            </a:pPr>
            <a:r>
              <a:rPr lang="en-US" sz="2000" dirty="0">
                <a:solidFill>
                  <a:prstClr val="black">
                    <a:lumMod val="75000"/>
                    <a:lumOff val="25000"/>
                  </a:prstClr>
                </a:solidFill>
                <a:latin typeface="Tahoma" pitchFamily="34" charset="0"/>
                <a:ea typeface="Tahoma" pitchFamily="34" charset="0"/>
                <a:cs typeface="Tahoma" pitchFamily="34" charset="0"/>
              </a:rPr>
              <a:t>as well as ageing equipment.</a:t>
            </a:r>
          </a:p>
          <a:p>
            <a:endParaRPr lang="en-US" sz="2200" dirty="0">
              <a:solidFill>
                <a:prstClr val="black">
                  <a:lumMod val="75000"/>
                  <a:lumOff val="25000"/>
                </a:prstClr>
              </a:solidFill>
              <a:latin typeface="Tahoma" pitchFamily="34" charset="0"/>
              <a:ea typeface="Tahoma" pitchFamily="34" charset="0"/>
              <a:cs typeface="Tahoma" pitchFamily="34" charset="0"/>
            </a:endParaRPr>
          </a:p>
          <a:p>
            <a:r>
              <a:rPr lang="en-US" sz="2200" b="1" dirty="0">
                <a:solidFill>
                  <a:prstClr val="black">
                    <a:lumMod val="75000"/>
                    <a:lumOff val="25000"/>
                  </a:prstClr>
                </a:solidFill>
                <a:latin typeface="Tahoma" pitchFamily="34" charset="0"/>
                <a:ea typeface="Tahoma" pitchFamily="34" charset="0"/>
                <a:cs typeface="Tahoma" pitchFamily="34" charset="0"/>
              </a:rPr>
              <a:t>The Zimbabwe Power Company</a:t>
            </a:r>
            <a:r>
              <a:rPr lang="en-US" sz="2200" dirty="0">
                <a:solidFill>
                  <a:prstClr val="black">
                    <a:lumMod val="75000"/>
                    <a:lumOff val="25000"/>
                  </a:prstClr>
                </a:solidFill>
                <a:latin typeface="Tahoma" pitchFamily="34" charset="0"/>
                <a:ea typeface="Tahoma" pitchFamily="34" charset="0"/>
                <a:cs typeface="Tahoma" pitchFamily="34" charset="0"/>
              </a:rPr>
              <a:t> is currently generating about 1200 megawatts (MW) from three power stations against a daily peak </a:t>
            </a:r>
            <a:r>
              <a:rPr lang="en-US" sz="2200" b="1" dirty="0">
                <a:solidFill>
                  <a:prstClr val="black">
                    <a:lumMod val="75000"/>
                    <a:lumOff val="25000"/>
                  </a:prstClr>
                </a:solidFill>
                <a:latin typeface="Tahoma" pitchFamily="34" charset="0"/>
                <a:ea typeface="Tahoma" pitchFamily="34" charset="0"/>
                <a:cs typeface="Tahoma" pitchFamily="34" charset="0"/>
              </a:rPr>
              <a:t>demand</a:t>
            </a:r>
            <a:r>
              <a:rPr lang="en-US" sz="2200" dirty="0">
                <a:solidFill>
                  <a:prstClr val="black">
                    <a:lumMod val="75000"/>
                    <a:lumOff val="25000"/>
                  </a:prstClr>
                </a:solidFill>
                <a:latin typeface="Tahoma" pitchFamily="34" charset="0"/>
                <a:ea typeface="Tahoma" pitchFamily="34" charset="0"/>
                <a:cs typeface="Tahoma" pitchFamily="34" charset="0"/>
              </a:rPr>
              <a:t> of about 1800MW in Winter and 1 400MW in Summer.</a:t>
            </a:r>
            <a:endParaRPr lang="en-US" sz="2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485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0F9AF7-9706-411A-AFD0-3552C0026A03}"/>
              </a:ext>
            </a:extLst>
          </p:cNvPr>
          <p:cNvSpPr>
            <a:spLocks noGrp="1"/>
          </p:cNvSpPr>
          <p:nvPr>
            <p:ph type="title"/>
          </p:nvPr>
        </p:nvSpPr>
        <p:spPr>
          <a:xfrm>
            <a:off x="957533" y="619986"/>
            <a:ext cx="9416035" cy="706964"/>
          </a:xfrm>
        </p:spPr>
        <p:txBody>
          <a:bodyPr/>
          <a:lstStyle/>
          <a:p>
            <a:r>
              <a:rPr lang="en-US" dirty="0"/>
              <a:t>Energy </a:t>
            </a:r>
            <a:r>
              <a:rPr lang="en-US" sz="4000" dirty="0"/>
              <a:t>Situation-Electricity</a:t>
            </a:r>
            <a:r>
              <a:rPr lang="en-US" dirty="0"/>
              <a:t> Generation</a:t>
            </a:r>
          </a:p>
        </p:txBody>
      </p:sp>
      <p:sp>
        <p:nvSpPr>
          <p:cNvPr id="5" name="Content Placeholder 4">
            <a:extLst>
              <a:ext uri="{FF2B5EF4-FFF2-40B4-BE49-F238E27FC236}">
                <a16:creationId xmlns:a16="http://schemas.microsoft.com/office/drawing/2014/main" id="{5F2DB26B-3B50-4277-B133-8DC30AD190BF}"/>
              </a:ext>
            </a:extLst>
          </p:cNvPr>
          <p:cNvSpPr>
            <a:spLocks noGrp="1"/>
          </p:cNvSpPr>
          <p:nvPr>
            <p:ph idx="1"/>
          </p:nvPr>
        </p:nvSpPr>
        <p:spPr>
          <a:xfrm>
            <a:off x="0" y="2398143"/>
            <a:ext cx="12192000" cy="4459857"/>
          </a:xfrm>
        </p:spPr>
        <p:txBody>
          <a:bodyPr>
            <a:normAutofit/>
          </a:bodyPr>
          <a:lstStyle/>
          <a:p>
            <a:r>
              <a:rPr lang="en-ZW" sz="2800" dirty="0">
                <a:latin typeface="Tahoma" pitchFamily="34" charset="0"/>
                <a:ea typeface="Tahoma" pitchFamily="34" charset="0"/>
                <a:cs typeface="Tahoma" pitchFamily="34" charset="0"/>
              </a:rPr>
              <a:t>Licencing for power generation is for projects that are 100kW and above. This is done by ZERA</a:t>
            </a:r>
          </a:p>
          <a:p>
            <a:endParaRPr lang="en-ZW" sz="2800" dirty="0">
              <a:latin typeface="Tahoma" pitchFamily="34" charset="0"/>
              <a:ea typeface="Tahoma" pitchFamily="34" charset="0"/>
              <a:cs typeface="Tahoma" pitchFamily="34" charset="0"/>
            </a:endParaRPr>
          </a:p>
          <a:p>
            <a:r>
              <a:rPr lang="en-ZW" sz="2800" dirty="0">
                <a:latin typeface="Tahoma" pitchFamily="34" charset="0"/>
                <a:ea typeface="Tahoma" pitchFamily="34" charset="0"/>
                <a:cs typeface="Tahoma" pitchFamily="34" charset="0"/>
              </a:rPr>
              <a:t>IPPs can choose their preferred off-taker</a:t>
            </a:r>
          </a:p>
          <a:p>
            <a:endParaRPr lang="en-ZW" sz="2800" dirty="0">
              <a:latin typeface="Tahoma" pitchFamily="34" charset="0"/>
              <a:ea typeface="Tahoma" pitchFamily="34" charset="0"/>
              <a:cs typeface="Tahoma" pitchFamily="34" charset="0"/>
            </a:endParaRPr>
          </a:p>
          <a:p>
            <a:r>
              <a:rPr lang="en-ZW" sz="2800" dirty="0">
                <a:latin typeface="Tahoma" pitchFamily="34" charset="0"/>
                <a:ea typeface="Tahoma" pitchFamily="34" charset="0"/>
                <a:cs typeface="Tahoma" pitchFamily="34" charset="0"/>
              </a:rPr>
              <a:t>Transmission and distribution is under Zimbabwe’s utility company-ZETDC</a:t>
            </a:r>
          </a:p>
          <a:p>
            <a:endParaRPr lang="en-ZW" sz="2800" dirty="0">
              <a:latin typeface="Tahoma" pitchFamily="34" charset="0"/>
              <a:ea typeface="Tahoma" pitchFamily="34" charset="0"/>
              <a:cs typeface="Tahoma" pitchFamily="34" charset="0"/>
            </a:endParaRPr>
          </a:p>
          <a:p>
            <a:r>
              <a:rPr lang="en-ZW" sz="2800" dirty="0">
                <a:latin typeface="Tahoma" pitchFamily="34" charset="0"/>
                <a:ea typeface="Tahoma" pitchFamily="34" charset="0"/>
                <a:cs typeface="Tahoma" pitchFamily="34" charset="0"/>
              </a:rPr>
              <a:t>Sector is governed by the Electricity Act of 2002</a:t>
            </a:r>
          </a:p>
          <a:p>
            <a:endParaRPr lang="en-US" sz="3600" dirty="0"/>
          </a:p>
        </p:txBody>
      </p:sp>
    </p:spTree>
    <p:extLst>
      <p:ext uri="{BB962C8B-B14F-4D97-AF65-F5344CB8AC3E}">
        <p14:creationId xmlns:p14="http://schemas.microsoft.com/office/powerpoint/2010/main" val="354629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17305155"/>
              </p:ext>
            </p:extLst>
          </p:nvPr>
        </p:nvGraphicFramePr>
        <p:xfrm>
          <a:off x="-1" y="-1"/>
          <a:ext cx="12192000" cy="6878194"/>
        </p:xfrm>
        <a:graphic>
          <a:graphicData uri="http://schemas.openxmlformats.org/drawingml/2006/table">
            <a:tbl>
              <a:tblPr firstRow="1" firstCol="1" bandRow="1">
                <a:tableStyleId>{5C22544A-7EE6-4342-B048-85BDC9FD1C3A}</a:tableStyleId>
              </a:tblPr>
              <a:tblGrid>
                <a:gridCol w="764511">
                  <a:extLst>
                    <a:ext uri="{9D8B030D-6E8A-4147-A177-3AD203B41FA5}">
                      <a16:colId xmlns:a16="http://schemas.microsoft.com/office/drawing/2014/main" val="2686457985"/>
                    </a:ext>
                  </a:extLst>
                </a:gridCol>
                <a:gridCol w="2115376">
                  <a:extLst>
                    <a:ext uri="{9D8B030D-6E8A-4147-A177-3AD203B41FA5}">
                      <a16:colId xmlns:a16="http://schemas.microsoft.com/office/drawing/2014/main" val="2472786071"/>
                    </a:ext>
                  </a:extLst>
                </a:gridCol>
                <a:gridCol w="7404449">
                  <a:extLst>
                    <a:ext uri="{9D8B030D-6E8A-4147-A177-3AD203B41FA5}">
                      <a16:colId xmlns:a16="http://schemas.microsoft.com/office/drawing/2014/main" val="1593300812"/>
                    </a:ext>
                  </a:extLst>
                </a:gridCol>
                <a:gridCol w="1907664">
                  <a:extLst>
                    <a:ext uri="{9D8B030D-6E8A-4147-A177-3AD203B41FA5}">
                      <a16:colId xmlns:a16="http://schemas.microsoft.com/office/drawing/2014/main" val="1037871444"/>
                    </a:ext>
                  </a:extLst>
                </a:gridCol>
              </a:tblGrid>
              <a:tr h="512215">
                <a:tc>
                  <a:txBody>
                    <a:bodyPr/>
                    <a:lstStyle/>
                    <a:p>
                      <a:pPr marL="87313" indent="0"/>
                      <a:r>
                        <a:rPr lang="en-ZW" sz="1600" dirty="0">
                          <a:solidFill>
                            <a:schemeClr val="tx1"/>
                          </a:solidFill>
                          <a:effectLst/>
                        </a:rPr>
                        <a:t>NO</a:t>
                      </a:r>
                      <a:endParaRPr lang="en-ZW"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600">
                          <a:solidFill>
                            <a:schemeClr val="tx1"/>
                          </a:solidFill>
                          <a:effectLst/>
                        </a:rPr>
                        <a:t>NAME</a:t>
                      </a:r>
                      <a:endParaRPr lang="en-ZW"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600" dirty="0">
                          <a:solidFill>
                            <a:schemeClr val="tx1"/>
                          </a:solidFill>
                          <a:effectLst/>
                        </a:rPr>
                        <a:t>DESCRIPTION</a:t>
                      </a:r>
                      <a:endParaRPr lang="en-ZW"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600" dirty="0">
                          <a:solidFill>
                            <a:schemeClr val="tx1"/>
                          </a:solidFill>
                          <a:effectLst/>
                        </a:rPr>
                        <a:t>COST ESTIMATE (USD)</a:t>
                      </a:r>
                      <a:endParaRPr lang="en-ZW"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4249220703"/>
                  </a:ext>
                </a:extLst>
              </a:tr>
              <a:tr h="1728725">
                <a:tc>
                  <a:txBody>
                    <a:bodyPr/>
                    <a:lstStyle/>
                    <a:p>
                      <a:pPr marL="342900" lvl="0" indent="-342900">
                        <a:buFont typeface="+mj-lt"/>
                        <a:buAutoNum type="arabicPeriod"/>
                      </a:pPr>
                      <a:r>
                        <a:rPr lang="en-ZW" sz="1800" dirty="0">
                          <a:effectLst/>
                        </a:rPr>
                        <a:t> </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dirty="0" err="1">
                          <a:effectLst/>
                        </a:rPr>
                        <a:t>Batoka</a:t>
                      </a:r>
                      <a:r>
                        <a:rPr lang="en-ZW" sz="1800" dirty="0">
                          <a:effectLst/>
                        </a:rPr>
                        <a:t> Gorge Hydro Electric Scheme</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buFont typeface="Symbol" panose="05050102010706020507" pitchFamily="18" charset="2"/>
                        <a:buChar char=""/>
                      </a:pPr>
                      <a:r>
                        <a:rPr lang="en-ZW" sz="1800" dirty="0">
                          <a:effectLst/>
                        </a:rPr>
                        <a:t>2,400MW project to be jointly developed with Zambia. </a:t>
                      </a:r>
                    </a:p>
                    <a:p>
                      <a:pPr marL="342900" lvl="0" indent="-342900">
                        <a:buFont typeface="Symbol" panose="05050102010706020507" pitchFamily="18" charset="2"/>
                        <a:buChar char=""/>
                      </a:pPr>
                      <a:endParaRPr lang="en-ZW" sz="1800" dirty="0">
                        <a:effectLst/>
                      </a:endParaRPr>
                    </a:p>
                    <a:p>
                      <a:pPr marL="342900" lvl="0" indent="-342900">
                        <a:buFont typeface="Symbol" panose="05050102010706020507" pitchFamily="18" charset="2"/>
                        <a:buChar char=""/>
                      </a:pPr>
                      <a:r>
                        <a:rPr lang="en-ZW" sz="1800" dirty="0">
                          <a:effectLst/>
                        </a:rPr>
                        <a:t>Environmental Impact Assessment studies and engineering feasibility studies are being finalised.</a:t>
                      </a:r>
                    </a:p>
                    <a:p>
                      <a:pPr marL="342900" lvl="0" indent="-342900">
                        <a:buFont typeface="Symbol" panose="05050102010706020507" pitchFamily="18" charset="2"/>
                        <a:buChar char=""/>
                      </a:pPr>
                      <a:endParaRPr lang="en-ZW" sz="1800" dirty="0">
                        <a:effectLst/>
                      </a:endParaRPr>
                    </a:p>
                    <a:p>
                      <a:pPr marL="342900" lvl="0" indent="-342900">
                        <a:buFont typeface="Symbol" panose="05050102010706020507" pitchFamily="18" charset="2"/>
                        <a:buChar char=""/>
                      </a:pPr>
                      <a:r>
                        <a:rPr lang="en-ZW" sz="1800" dirty="0">
                          <a:effectLst/>
                        </a:rPr>
                        <a:t>DFI are keen to rope in local investors in the project</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dirty="0">
                          <a:effectLst/>
                        </a:rPr>
                        <a:t>4 billion dollars</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456599866"/>
                  </a:ext>
                </a:extLst>
              </a:tr>
              <a:tr h="1539956">
                <a:tc>
                  <a:txBody>
                    <a:bodyPr/>
                    <a:lstStyle/>
                    <a:p>
                      <a:pPr marL="0" lvl="0" indent="0">
                        <a:buFont typeface="+mj-lt"/>
                        <a:buNone/>
                      </a:pPr>
                      <a:r>
                        <a:rPr lang="en-ZW" sz="1800" dirty="0">
                          <a:effectLst/>
                        </a:rPr>
                        <a:t>2 </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a:effectLst/>
                        </a:rPr>
                        <a:t>IPPs at development stages</a:t>
                      </a:r>
                      <a:endParaRPr lang="en-ZW"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buFont typeface="Symbol" panose="05050102010706020507" pitchFamily="18" charset="2"/>
                        <a:buChar char=""/>
                      </a:pPr>
                      <a:r>
                        <a:rPr lang="en-ZW" sz="1800" dirty="0">
                          <a:effectLst/>
                        </a:rPr>
                        <a:t>More than 90 IPPs were </a:t>
                      </a:r>
                      <a:r>
                        <a:rPr lang="en-ZW" sz="1800" dirty="0" err="1">
                          <a:effectLst/>
                        </a:rPr>
                        <a:t>licenced</a:t>
                      </a:r>
                      <a:r>
                        <a:rPr lang="en-ZW" sz="1800" dirty="0">
                          <a:effectLst/>
                        </a:rPr>
                        <a:t> by ZERA</a:t>
                      </a:r>
                      <a:r>
                        <a:rPr lang="en-ZW" sz="1800" baseline="0" dirty="0">
                          <a:effectLst/>
                        </a:rPr>
                        <a:t> in the Renewable end non-renewable energy sector as of 2019</a:t>
                      </a:r>
                      <a:r>
                        <a:rPr lang="en-ZW" sz="1800" dirty="0">
                          <a:effectLst/>
                        </a:rPr>
                        <a:t>.</a:t>
                      </a:r>
                    </a:p>
                    <a:p>
                      <a:pPr marL="342900" lvl="0" indent="-342900">
                        <a:buFont typeface="Symbol" panose="05050102010706020507" pitchFamily="18" charset="2"/>
                        <a:buChar char=""/>
                      </a:pPr>
                      <a:endParaRPr lang="en-ZW" sz="1800" dirty="0">
                        <a:effectLst/>
                      </a:endParaRPr>
                    </a:p>
                    <a:p>
                      <a:pPr marL="342900" lvl="0" indent="-342900">
                        <a:buFont typeface="Symbol" panose="05050102010706020507" pitchFamily="18" charset="2"/>
                        <a:buChar char=""/>
                      </a:pPr>
                      <a:r>
                        <a:rPr lang="en-ZW" sz="1800" dirty="0">
                          <a:effectLst/>
                        </a:rPr>
                        <a:t>More than 10 IPPs are already  operational which is proof that conditions are conducive</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1571801087"/>
                  </a:ext>
                </a:extLst>
              </a:tr>
              <a:tr h="1440604">
                <a:tc>
                  <a:txBody>
                    <a:bodyPr/>
                    <a:lstStyle/>
                    <a:p>
                      <a:pPr marL="0" lvl="0" indent="0">
                        <a:buFont typeface="+mj-lt"/>
                        <a:buNone/>
                      </a:pPr>
                      <a:r>
                        <a:rPr lang="en-ZW" sz="1800" dirty="0">
                          <a:effectLst/>
                        </a:rPr>
                        <a:t>3 </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dirty="0">
                          <a:effectLst/>
                        </a:rPr>
                        <a:t>Mini hydro power</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buFont typeface="Symbol" panose="05050102010706020507" pitchFamily="18" charset="2"/>
                        <a:buChar char=""/>
                      </a:pPr>
                      <a:r>
                        <a:rPr lang="en-ZW" sz="1800" dirty="0">
                          <a:effectLst/>
                        </a:rPr>
                        <a:t>18 small inland dams with total estimate capacity to generate 123MW ranging from 400KW to 15MW per dam.</a:t>
                      </a:r>
                    </a:p>
                    <a:p>
                      <a:pPr marL="342900" lvl="0" indent="-342900">
                        <a:buFont typeface="Symbol" panose="05050102010706020507" pitchFamily="18" charset="2"/>
                        <a:buChar char=""/>
                      </a:pPr>
                      <a:endParaRPr lang="en-ZW" sz="1800" dirty="0">
                        <a:effectLst/>
                      </a:endParaRPr>
                    </a:p>
                    <a:p>
                      <a:pPr marL="342900" lvl="0" indent="-342900">
                        <a:buFont typeface="Symbol" panose="05050102010706020507" pitchFamily="18" charset="2"/>
                        <a:buChar char=""/>
                      </a:pPr>
                      <a:r>
                        <a:rPr lang="en-ZW" sz="1800" dirty="0">
                          <a:effectLst/>
                          <a:latin typeface="Calibri" panose="020F0502020204030204" pitchFamily="34" charset="0"/>
                          <a:ea typeface="Times New Roman" panose="02020603050405020304" pitchFamily="18" charset="0"/>
                          <a:cs typeface="Times New Roman" panose="02020603050405020304" pitchFamily="18" charset="0"/>
                        </a:rPr>
                        <a:t>We seek to develop</a:t>
                      </a:r>
                      <a:r>
                        <a:rPr lang="en-ZW" sz="1800" baseline="0" dirty="0">
                          <a:effectLst/>
                          <a:latin typeface="Calibri" panose="020F0502020204030204" pitchFamily="34" charset="0"/>
                          <a:ea typeface="Times New Roman" panose="02020603050405020304" pitchFamily="18" charset="0"/>
                          <a:cs typeface="Times New Roman" panose="02020603050405020304" pitchFamily="18" charset="0"/>
                        </a:rPr>
                        <a:t> the 15MW </a:t>
                      </a:r>
                      <a:r>
                        <a:rPr lang="en-ZW" sz="1800" baseline="0" dirty="0" err="1">
                          <a:effectLst/>
                          <a:latin typeface="Calibri" panose="020F0502020204030204" pitchFamily="34" charset="0"/>
                          <a:ea typeface="Times New Roman" panose="02020603050405020304" pitchFamily="18" charset="0"/>
                          <a:cs typeface="Times New Roman" panose="02020603050405020304" pitchFamily="18" charset="0"/>
                        </a:rPr>
                        <a:t>Tokwe</a:t>
                      </a:r>
                      <a:r>
                        <a:rPr lang="en-ZW" sz="18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800" baseline="0" dirty="0" err="1">
                          <a:effectLst/>
                          <a:latin typeface="Calibri" panose="020F0502020204030204" pitchFamily="34" charset="0"/>
                          <a:ea typeface="Times New Roman" panose="02020603050405020304" pitchFamily="18" charset="0"/>
                          <a:cs typeface="Times New Roman" panose="02020603050405020304" pitchFamily="18" charset="0"/>
                        </a:rPr>
                        <a:t>Mukorsi</a:t>
                      </a:r>
                      <a:r>
                        <a:rPr lang="en-ZW" sz="1800" baseline="0" dirty="0">
                          <a:effectLst/>
                          <a:latin typeface="Calibri" panose="020F0502020204030204" pitchFamily="34" charset="0"/>
                          <a:ea typeface="Times New Roman" panose="02020603050405020304" pitchFamily="18" charset="0"/>
                          <a:cs typeface="Times New Roman" panose="02020603050405020304" pitchFamily="18" charset="0"/>
                        </a:rPr>
                        <a:t> mini hydro power plant urgently</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a:effectLst/>
                        </a:rPr>
                        <a:t>N/A</a:t>
                      </a:r>
                      <a:endParaRPr lang="en-ZW"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3209619245"/>
                  </a:ext>
                </a:extLst>
              </a:tr>
              <a:tr h="1656694">
                <a:tc>
                  <a:txBody>
                    <a:bodyPr/>
                    <a:lstStyle/>
                    <a:p>
                      <a:pPr marL="0" lvl="0" indent="0">
                        <a:buFont typeface="+mj-lt"/>
                        <a:buNone/>
                      </a:pPr>
                      <a:r>
                        <a:rPr lang="en-ZW" sz="1800" dirty="0">
                          <a:effectLst/>
                        </a:rPr>
                        <a:t>4 </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r>
                        <a:rPr lang="en-ZW" sz="1800">
                          <a:effectLst/>
                        </a:rPr>
                        <a:t>Bio-fuels</a:t>
                      </a:r>
                      <a:endParaRPr lang="en-ZW"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tc>
                  <a:txBody>
                    <a:bodyPr/>
                    <a:lstStyle/>
                    <a:p>
                      <a:pPr marL="342900" lvl="0" indent="-342900">
                        <a:lnSpc>
                          <a:spcPct val="115000"/>
                        </a:lnSpc>
                        <a:spcAft>
                          <a:spcPts val="0"/>
                        </a:spcAft>
                        <a:buFont typeface="Symbol" panose="05050102010706020507" pitchFamily="18" charset="2"/>
                        <a:buChar char=""/>
                      </a:pPr>
                      <a:r>
                        <a:rPr lang="en-GB" sz="1800" dirty="0">
                          <a:effectLst/>
                        </a:rPr>
                        <a:t>We aim to substitute 20% of the fuel requirements with bio-fuels by 2020.</a:t>
                      </a:r>
                      <a:endParaRPr lang="en-ZW" sz="1800" dirty="0">
                        <a:effectLst/>
                      </a:endParaRPr>
                    </a:p>
                    <a:p>
                      <a:pPr marL="342900" lvl="0" indent="-342900">
                        <a:lnSpc>
                          <a:spcPct val="115000"/>
                        </a:lnSpc>
                        <a:spcAft>
                          <a:spcPts val="0"/>
                        </a:spcAft>
                        <a:buFont typeface="Symbol" panose="05050102010706020507" pitchFamily="18" charset="2"/>
                        <a:buChar char=""/>
                      </a:pPr>
                      <a:r>
                        <a:rPr lang="en-GB" sz="1800" dirty="0">
                          <a:effectLst/>
                        </a:rPr>
                        <a:t>Currently blending levels ranges from E5 to E20. </a:t>
                      </a:r>
                      <a:endParaRPr lang="en-ZW" sz="1800" dirty="0">
                        <a:effectLst/>
                      </a:endParaRPr>
                    </a:p>
                    <a:p>
                      <a:pPr marL="342900" lvl="0" indent="-342900">
                        <a:lnSpc>
                          <a:spcPct val="115000"/>
                        </a:lnSpc>
                        <a:spcAft>
                          <a:spcPts val="0"/>
                        </a:spcAft>
                        <a:buFont typeface="Symbol" panose="05050102010706020507" pitchFamily="18" charset="2"/>
                        <a:buChar char=""/>
                      </a:pPr>
                      <a:r>
                        <a:rPr lang="en-GB" sz="1800" dirty="0">
                          <a:effectLst/>
                        </a:rPr>
                        <a:t>The market for </a:t>
                      </a:r>
                      <a:r>
                        <a:rPr lang="en-GB" sz="1800" dirty="0" err="1">
                          <a:effectLst/>
                        </a:rPr>
                        <a:t>biofuel</a:t>
                      </a:r>
                      <a:r>
                        <a:rPr lang="en-GB" sz="1800" dirty="0">
                          <a:effectLst/>
                        </a:rPr>
                        <a:t> compatible vehicles is available</a:t>
                      </a:r>
                      <a:endParaRPr lang="en-ZW" sz="1800" dirty="0">
                        <a:effectLst/>
                      </a:endParaRPr>
                    </a:p>
                    <a:p>
                      <a:pPr marL="457200">
                        <a:lnSpc>
                          <a:spcPct val="115000"/>
                        </a:lnSpc>
                        <a:spcAft>
                          <a:spcPts val="0"/>
                        </a:spcAft>
                      </a:pPr>
                      <a:r>
                        <a:rPr lang="en-GB" sz="1800" dirty="0">
                          <a:effectLst/>
                        </a:rPr>
                        <a:t> </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6449" marR="16449" marT="0" marB="0"/>
                </a:tc>
                <a:tc>
                  <a:txBody>
                    <a:bodyPr/>
                    <a:lstStyle/>
                    <a:p>
                      <a:r>
                        <a:rPr lang="en-ZW" sz="1800" dirty="0">
                          <a:effectLst/>
                        </a:rPr>
                        <a:t>N/A</a:t>
                      </a:r>
                      <a:endParaRPr lang="en-ZW"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449" marR="16449" marT="0" marB="0"/>
                </a:tc>
                <a:extLst>
                  <a:ext uri="{0D108BD9-81ED-4DB2-BD59-A6C34878D82A}">
                    <a16:rowId xmlns:a16="http://schemas.microsoft.com/office/drawing/2014/main" val="955675568"/>
                  </a:ext>
                </a:extLst>
              </a:tr>
            </a:tbl>
          </a:graphicData>
        </a:graphic>
      </p:graphicFrame>
    </p:spTree>
    <p:extLst>
      <p:ext uri="{BB962C8B-B14F-4D97-AF65-F5344CB8AC3E}">
        <p14:creationId xmlns:p14="http://schemas.microsoft.com/office/powerpoint/2010/main" val="348319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1175</TotalTime>
  <Words>1980</Words>
  <Application>Microsoft Macintosh PowerPoint</Application>
  <PresentationFormat>Widescreen</PresentationFormat>
  <Paragraphs>314</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Bookman Old Style</vt:lpstr>
      <vt:lpstr>Calibri</vt:lpstr>
      <vt:lpstr>Century Gothic</vt:lpstr>
      <vt:lpstr>Constantia</vt:lpstr>
      <vt:lpstr>Roboto</vt:lpstr>
      <vt:lpstr>Symbol</vt:lpstr>
      <vt:lpstr>Tahoma</vt:lpstr>
      <vt:lpstr>Wingdings</vt:lpstr>
      <vt:lpstr>Wingdings 2</vt:lpstr>
      <vt:lpstr>Wingdings 3</vt:lpstr>
      <vt:lpstr>Ion Boardroom</vt:lpstr>
      <vt:lpstr>PowerPoint Presentation</vt:lpstr>
      <vt:lpstr>Sustainable Development Goals </vt:lpstr>
      <vt:lpstr>Energy Sector Governance Structure</vt:lpstr>
      <vt:lpstr>Primary Energy Situation</vt:lpstr>
      <vt:lpstr>Power Supply Status </vt:lpstr>
      <vt:lpstr>Energy Situation Major power stations</vt:lpstr>
      <vt:lpstr>Energy Situation-Electricity Generation</vt:lpstr>
      <vt:lpstr>Energy Situation-Electricity Generation</vt:lpstr>
      <vt:lpstr>PowerPoint Presentation</vt:lpstr>
      <vt:lpstr>PowerPoint Presentation</vt:lpstr>
      <vt:lpstr>PowerPoint Presentation</vt:lpstr>
      <vt:lpstr>Licensed IPP projects in Zimbabwe   Under development</vt:lpstr>
      <vt:lpstr>Large Hydro Resources</vt:lpstr>
      <vt:lpstr>Renewable Energy Sector in Zimbabwe</vt:lpstr>
      <vt:lpstr>RE Resource Base  in Zimbabwe</vt:lpstr>
      <vt:lpstr>Wind Resource Map</vt:lpstr>
      <vt:lpstr>Why invest in Zimbabwe's Energy Sector?</vt:lpstr>
      <vt:lpstr>continued -Access to Regional markets </vt:lpstr>
      <vt:lpstr>3. Committed Government Policy</vt:lpstr>
      <vt:lpstr>How to participate in Zimbabwe’s Energy Sector</vt:lpstr>
      <vt:lpstr>continued</vt:lpstr>
      <vt:lpstr>Local partnerships</vt:lpstr>
      <vt:lpstr>Incentives for Renewable Energy… </vt:lpstr>
      <vt:lpstr>Incentives Available for Renewable Energy Investment</vt:lpstr>
      <vt:lpstr>PowerPoint Presentation</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Zimbabwe energy sector and the search for partnership in harnessing renewable energy   29 May 2020</dc:title>
  <dc:creator>mmanyundo@gmail.com</dc:creator>
  <cp:lastModifiedBy>Happiness Dhliwayo</cp:lastModifiedBy>
  <cp:revision>73</cp:revision>
  <dcterms:created xsi:type="dcterms:W3CDTF">2020-05-21T20:17:33Z</dcterms:created>
  <dcterms:modified xsi:type="dcterms:W3CDTF">2024-12-12T06:31:22Z</dcterms:modified>
</cp:coreProperties>
</file>